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9"/>
  </p:notesMasterIdLst>
  <p:sldIdLst>
    <p:sldId id="257" r:id="rId2"/>
    <p:sldId id="264" r:id="rId3"/>
    <p:sldId id="265" r:id="rId4"/>
    <p:sldId id="266" r:id="rId5"/>
    <p:sldId id="270" r:id="rId6"/>
    <p:sldId id="271" r:id="rId7"/>
    <p:sldId id="272" r:id="rId8"/>
    <p:sldId id="267" r:id="rId9"/>
    <p:sldId id="273" r:id="rId10"/>
    <p:sldId id="274" r:id="rId11"/>
    <p:sldId id="275" r:id="rId12"/>
    <p:sldId id="276" r:id="rId13"/>
    <p:sldId id="279" r:id="rId14"/>
    <p:sldId id="278" r:id="rId15"/>
    <p:sldId id="282" r:id="rId16"/>
    <p:sldId id="268" r:id="rId17"/>
    <p:sldId id="281" r:id="rId18"/>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75" d="100"/>
          <a:sy n="75" d="100"/>
        </p:scale>
        <p:origin x="946"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oleObject" Target="file:///C:\Users\Spirit\Desktop\ITIS\&#1040;&#1080;&#1057;&#1044;\SemWork_SmoothSort\Smoothsort.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Spirit\Desktop\ITIS\&#1040;&#1080;&#1057;&#1044;\SemWork_SmoothSort\Smoothsort.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Spirit\Desktop\ITIS\&#1040;&#1080;&#1057;&#1044;\SemWork_SmoothSort\Smoothsort.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Users\Spirit\Desktop\ITIS\&#1040;&#1080;&#1057;&#1044;\SemWork_SmoothSort\Smoothsort.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C:\Users\Spirit\Desktop\ITIS\&#1040;&#1080;&#1057;&#1044;\SemWork_SmoothSort\Smoothsort.xlsx"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file:///C:\Users\Spirit\Desktop\ITIS\&#1040;&#1080;&#1057;&#1044;\SemWork_SmoothSort\Smoothsort.xlsx" TargetMode="External"/><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oleObject" Target="file:///C:\Users\Spirit\Desktop\ITIS\&#1040;&#1080;&#1057;&#1044;\SemWork_SmoothSort\Smoothsort.xlsx" TargetMode="External"/><Relationship Id="rId2" Type="http://schemas.microsoft.com/office/2011/relationships/chartColorStyle" Target="colors7.xml"/><Relationship Id="rId1" Type="http://schemas.microsoft.com/office/2011/relationships/chartStyle" Target="style7.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SmoothSort</a:t>
            </a:r>
            <a:endParaRPr lang="ru-RU"/>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ru-RU"/>
        </a:p>
      </c:txPr>
    </c:title>
    <c:autoTitleDeleted val="0"/>
    <c:plotArea>
      <c:layout>
        <c:manualLayout>
          <c:layoutTarget val="inner"/>
          <c:xMode val="edge"/>
          <c:yMode val="edge"/>
          <c:x val="9.7600947177345063E-2"/>
          <c:y val="0.11539336026110507"/>
          <c:w val="0.86662302281259718"/>
          <c:h val="0.67327291146849488"/>
        </c:manualLayout>
      </c:layout>
      <c:lineChart>
        <c:grouping val="standard"/>
        <c:varyColors val="0"/>
        <c:ser>
          <c:idx val="1"/>
          <c:order val="1"/>
          <c:tx>
            <c:strRef>
              <c:f>Random!$B$1</c:f>
              <c:strCache>
                <c:ptCount val="1"/>
                <c:pt idx="0">
                  <c:v>nanoSec</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numRef>
              <c:f>Random!$A$2:$A$51</c:f>
              <c:numCache>
                <c:formatCode>General</c:formatCode>
                <c:ptCount val="50"/>
                <c:pt idx="0">
                  <c:v>20000</c:v>
                </c:pt>
                <c:pt idx="1">
                  <c:v>40000</c:v>
                </c:pt>
                <c:pt idx="2">
                  <c:v>60000</c:v>
                </c:pt>
                <c:pt idx="3">
                  <c:v>80000</c:v>
                </c:pt>
                <c:pt idx="4">
                  <c:v>100000</c:v>
                </c:pt>
                <c:pt idx="5">
                  <c:v>120000</c:v>
                </c:pt>
                <c:pt idx="6">
                  <c:v>140000</c:v>
                </c:pt>
                <c:pt idx="7">
                  <c:v>160000</c:v>
                </c:pt>
                <c:pt idx="8">
                  <c:v>180000</c:v>
                </c:pt>
                <c:pt idx="9">
                  <c:v>200000</c:v>
                </c:pt>
                <c:pt idx="10">
                  <c:v>220000</c:v>
                </c:pt>
                <c:pt idx="11">
                  <c:v>240000</c:v>
                </c:pt>
                <c:pt idx="12">
                  <c:v>260000</c:v>
                </c:pt>
                <c:pt idx="13">
                  <c:v>280000</c:v>
                </c:pt>
                <c:pt idx="14">
                  <c:v>300000</c:v>
                </c:pt>
                <c:pt idx="15">
                  <c:v>320000</c:v>
                </c:pt>
                <c:pt idx="16">
                  <c:v>340000</c:v>
                </c:pt>
                <c:pt idx="17">
                  <c:v>360000</c:v>
                </c:pt>
                <c:pt idx="18">
                  <c:v>380000</c:v>
                </c:pt>
                <c:pt idx="19">
                  <c:v>400000</c:v>
                </c:pt>
                <c:pt idx="20">
                  <c:v>420000</c:v>
                </c:pt>
                <c:pt idx="21">
                  <c:v>440000</c:v>
                </c:pt>
                <c:pt idx="22">
                  <c:v>460000</c:v>
                </c:pt>
                <c:pt idx="23">
                  <c:v>480000</c:v>
                </c:pt>
                <c:pt idx="24">
                  <c:v>500000</c:v>
                </c:pt>
                <c:pt idx="25">
                  <c:v>520000</c:v>
                </c:pt>
                <c:pt idx="26">
                  <c:v>540000</c:v>
                </c:pt>
                <c:pt idx="27">
                  <c:v>560000</c:v>
                </c:pt>
                <c:pt idx="28">
                  <c:v>580000</c:v>
                </c:pt>
                <c:pt idx="29">
                  <c:v>600000</c:v>
                </c:pt>
                <c:pt idx="30">
                  <c:v>620000</c:v>
                </c:pt>
                <c:pt idx="31">
                  <c:v>640000</c:v>
                </c:pt>
                <c:pt idx="32">
                  <c:v>660000</c:v>
                </c:pt>
                <c:pt idx="33">
                  <c:v>680000</c:v>
                </c:pt>
                <c:pt idx="34">
                  <c:v>700000</c:v>
                </c:pt>
                <c:pt idx="35">
                  <c:v>720000</c:v>
                </c:pt>
                <c:pt idx="36">
                  <c:v>740000</c:v>
                </c:pt>
                <c:pt idx="37">
                  <c:v>760000</c:v>
                </c:pt>
                <c:pt idx="38">
                  <c:v>780000</c:v>
                </c:pt>
                <c:pt idx="39">
                  <c:v>800000</c:v>
                </c:pt>
                <c:pt idx="40">
                  <c:v>820000</c:v>
                </c:pt>
                <c:pt idx="41">
                  <c:v>840000</c:v>
                </c:pt>
                <c:pt idx="42">
                  <c:v>860000</c:v>
                </c:pt>
                <c:pt idx="43">
                  <c:v>880000</c:v>
                </c:pt>
                <c:pt idx="44">
                  <c:v>900000</c:v>
                </c:pt>
                <c:pt idx="45">
                  <c:v>920000</c:v>
                </c:pt>
                <c:pt idx="46">
                  <c:v>940000</c:v>
                </c:pt>
                <c:pt idx="47">
                  <c:v>960000</c:v>
                </c:pt>
                <c:pt idx="48">
                  <c:v>980000</c:v>
                </c:pt>
                <c:pt idx="49">
                  <c:v>1000000</c:v>
                </c:pt>
              </c:numCache>
            </c:numRef>
          </c:cat>
          <c:val>
            <c:numRef>
              <c:f>Random!$B$2:$B$51</c:f>
              <c:numCache>
                <c:formatCode>General</c:formatCode>
                <c:ptCount val="50"/>
                <c:pt idx="0">
                  <c:v>25711100</c:v>
                </c:pt>
                <c:pt idx="1">
                  <c:v>17577800</c:v>
                </c:pt>
                <c:pt idx="2">
                  <c:v>16702600</c:v>
                </c:pt>
                <c:pt idx="3">
                  <c:v>24078200</c:v>
                </c:pt>
                <c:pt idx="4">
                  <c:v>24436600</c:v>
                </c:pt>
                <c:pt idx="5">
                  <c:v>29885700</c:v>
                </c:pt>
                <c:pt idx="6">
                  <c:v>35364800</c:v>
                </c:pt>
                <c:pt idx="7">
                  <c:v>40443100</c:v>
                </c:pt>
                <c:pt idx="8">
                  <c:v>46210100</c:v>
                </c:pt>
                <c:pt idx="9">
                  <c:v>52581500</c:v>
                </c:pt>
                <c:pt idx="10">
                  <c:v>60354300</c:v>
                </c:pt>
                <c:pt idx="11">
                  <c:v>64493900</c:v>
                </c:pt>
                <c:pt idx="12">
                  <c:v>71362200</c:v>
                </c:pt>
                <c:pt idx="13">
                  <c:v>75951400</c:v>
                </c:pt>
                <c:pt idx="14">
                  <c:v>80873500</c:v>
                </c:pt>
                <c:pt idx="15">
                  <c:v>92709300</c:v>
                </c:pt>
                <c:pt idx="16">
                  <c:v>92961900</c:v>
                </c:pt>
                <c:pt idx="17">
                  <c:v>98961500</c:v>
                </c:pt>
                <c:pt idx="18">
                  <c:v>105142300</c:v>
                </c:pt>
                <c:pt idx="19">
                  <c:v>111051000</c:v>
                </c:pt>
                <c:pt idx="20">
                  <c:v>117135700</c:v>
                </c:pt>
                <c:pt idx="21">
                  <c:v>124353400</c:v>
                </c:pt>
                <c:pt idx="22">
                  <c:v>130539400</c:v>
                </c:pt>
                <c:pt idx="23">
                  <c:v>137371200</c:v>
                </c:pt>
                <c:pt idx="24">
                  <c:v>143485700</c:v>
                </c:pt>
                <c:pt idx="25">
                  <c:v>149891500</c:v>
                </c:pt>
                <c:pt idx="26">
                  <c:v>155810200</c:v>
                </c:pt>
                <c:pt idx="27">
                  <c:v>163265100</c:v>
                </c:pt>
                <c:pt idx="28">
                  <c:v>169569900</c:v>
                </c:pt>
                <c:pt idx="29">
                  <c:v>176885400</c:v>
                </c:pt>
                <c:pt idx="30">
                  <c:v>182529000</c:v>
                </c:pt>
                <c:pt idx="31">
                  <c:v>190565800</c:v>
                </c:pt>
                <c:pt idx="32">
                  <c:v>194408300</c:v>
                </c:pt>
                <c:pt idx="33">
                  <c:v>201217100</c:v>
                </c:pt>
                <c:pt idx="34">
                  <c:v>208237500</c:v>
                </c:pt>
                <c:pt idx="35">
                  <c:v>217468900</c:v>
                </c:pt>
                <c:pt idx="36">
                  <c:v>222257500</c:v>
                </c:pt>
                <c:pt idx="37">
                  <c:v>229049100</c:v>
                </c:pt>
                <c:pt idx="38">
                  <c:v>235255300</c:v>
                </c:pt>
                <c:pt idx="39">
                  <c:v>242935700</c:v>
                </c:pt>
                <c:pt idx="40">
                  <c:v>249158000</c:v>
                </c:pt>
                <c:pt idx="41">
                  <c:v>256048500</c:v>
                </c:pt>
                <c:pt idx="42">
                  <c:v>264479200</c:v>
                </c:pt>
                <c:pt idx="43">
                  <c:v>270357300</c:v>
                </c:pt>
                <c:pt idx="44">
                  <c:v>279274100</c:v>
                </c:pt>
                <c:pt idx="45">
                  <c:v>284861800</c:v>
                </c:pt>
                <c:pt idx="46">
                  <c:v>290891900</c:v>
                </c:pt>
                <c:pt idx="47">
                  <c:v>298276400</c:v>
                </c:pt>
                <c:pt idx="48">
                  <c:v>304854700</c:v>
                </c:pt>
                <c:pt idx="49">
                  <c:v>312846200</c:v>
                </c:pt>
              </c:numCache>
            </c:numRef>
          </c:val>
          <c:smooth val="0"/>
          <c:extLst>
            <c:ext xmlns:c16="http://schemas.microsoft.com/office/drawing/2014/chart" uri="{C3380CC4-5D6E-409C-BE32-E72D297353CC}">
              <c16:uniqueId val="{00000000-160E-4B6B-96D8-B47DDB84FA19}"/>
            </c:ext>
          </c:extLst>
        </c:ser>
        <c:dLbls>
          <c:showLegendKey val="0"/>
          <c:showVal val="0"/>
          <c:showCatName val="0"/>
          <c:showSerName val="0"/>
          <c:showPercent val="0"/>
          <c:showBubbleSize val="0"/>
        </c:dLbls>
        <c:marker val="1"/>
        <c:smooth val="0"/>
        <c:axId val="1602550112"/>
        <c:axId val="1602549696"/>
        <c:extLst>
          <c:ext xmlns:c15="http://schemas.microsoft.com/office/drawing/2012/chart" uri="{02D57815-91ED-43cb-92C2-25804820EDAC}">
            <c15:filteredLineSeries>
              <c15:ser>
                <c:idx val="0"/>
                <c:order val="0"/>
                <c:tx>
                  <c:strRef>
                    <c:extLst>
                      <c:ext uri="{02D57815-91ED-43cb-92C2-25804820EDAC}">
                        <c15:formulaRef>
                          <c15:sqref>Random!$A$1</c15:sqref>
                        </c15:formulaRef>
                      </c:ext>
                    </c:extLst>
                    <c:strCache>
                      <c:ptCount val="1"/>
                      <c:pt idx="0">
                        <c:v>elems</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numRef>
                    <c:extLst>
                      <c:ext uri="{02D57815-91ED-43cb-92C2-25804820EDAC}">
                        <c15:formulaRef>
                          <c15:sqref>Random!$A$2:$A$51</c15:sqref>
                        </c15:formulaRef>
                      </c:ext>
                    </c:extLst>
                    <c:numCache>
                      <c:formatCode>General</c:formatCode>
                      <c:ptCount val="50"/>
                      <c:pt idx="0">
                        <c:v>20000</c:v>
                      </c:pt>
                      <c:pt idx="1">
                        <c:v>40000</c:v>
                      </c:pt>
                      <c:pt idx="2">
                        <c:v>60000</c:v>
                      </c:pt>
                      <c:pt idx="3">
                        <c:v>80000</c:v>
                      </c:pt>
                      <c:pt idx="4">
                        <c:v>100000</c:v>
                      </c:pt>
                      <c:pt idx="5">
                        <c:v>120000</c:v>
                      </c:pt>
                      <c:pt idx="6">
                        <c:v>140000</c:v>
                      </c:pt>
                      <c:pt idx="7">
                        <c:v>160000</c:v>
                      </c:pt>
                      <c:pt idx="8">
                        <c:v>180000</c:v>
                      </c:pt>
                      <c:pt idx="9">
                        <c:v>200000</c:v>
                      </c:pt>
                      <c:pt idx="10">
                        <c:v>220000</c:v>
                      </c:pt>
                      <c:pt idx="11">
                        <c:v>240000</c:v>
                      </c:pt>
                      <c:pt idx="12">
                        <c:v>260000</c:v>
                      </c:pt>
                      <c:pt idx="13">
                        <c:v>280000</c:v>
                      </c:pt>
                      <c:pt idx="14">
                        <c:v>300000</c:v>
                      </c:pt>
                      <c:pt idx="15">
                        <c:v>320000</c:v>
                      </c:pt>
                      <c:pt idx="16">
                        <c:v>340000</c:v>
                      </c:pt>
                      <c:pt idx="17">
                        <c:v>360000</c:v>
                      </c:pt>
                      <c:pt idx="18">
                        <c:v>380000</c:v>
                      </c:pt>
                      <c:pt idx="19">
                        <c:v>400000</c:v>
                      </c:pt>
                      <c:pt idx="20">
                        <c:v>420000</c:v>
                      </c:pt>
                      <c:pt idx="21">
                        <c:v>440000</c:v>
                      </c:pt>
                      <c:pt idx="22">
                        <c:v>460000</c:v>
                      </c:pt>
                      <c:pt idx="23">
                        <c:v>480000</c:v>
                      </c:pt>
                      <c:pt idx="24">
                        <c:v>500000</c:v>
                      </c:pt>
                      <c:pt idx="25">
                        <c:v>520000</c:v>
                      </c:pt>
                      <c:pt idx="26">
                        <c:v>540000</c:v>
                      </c:pt>
                      <c:pt idx="27">
                        <c:v>560000</c:v>
                      </c:pt>
                      <c:pt idx="28">
                        <c:v>580000</c:v>
                      </c:pt>
                      <c:pt idx="29">
                        <c:v>600000</c:v>
                      </c:pt>
                      <c:pt idx="30">
                        <c:v>620000</c:v>
                      </c:pt>
                      <c:pt idx="31">
                        <c:v>640000</c:v>
                      </c:pt>
                      <c:pt idx="32">
                        <c:v>660000</c:v>
                      </c:pt>
                      <c:pt idx="33">
                        <c:v>680000</c:v>
                      </c:pt>
                      <c:pt idx="34">
                        <c:v>700000</c:v>
                      </c:pt>
                      <c:pt idx="35">
                        <c:v>720000</c:v>
                      </c:pt>
                      <c:pt idx="36">
                        <c:v>740000</c:v>
                      </c:pt>
                      <c:pt idx="37">
                        <c:v>760000</c:v>
                      </c:pt>
                      <c:pt idx="38">
                        <c:v>780000</c:v>
                      </c:pt>
                      <c:pt idx="39">
                        <c:v>800000</c:v>
                      </c:pt>
                      <c:pt idx="40">
                        <c:v>820000</c:v>
                      </c:pt>
                      <c:pt idx="41">
                        <c:v>840000</c:v>
                      </c:pt>
                      <c:pt idx="42">
                        <c:v>860000</c:v>
                      </c:pt>
                      <c:pt idx="43">
                        <c:v>880000</c:v>
                      </c:pt>
                      <c:pt idx="44">
                        <c:v>900000</c:v>
                      </c:pt>
                      <c:pt idx="45">
                        <c:v>920000</c:v>
                      </c:pt>
                      <c:pt idx="46">
                        <c:v>940000</c:v>
                      </c:pt>
                      <c:pt idx="47">
                        <c:v>960000</c:v>
                      </c:pt>
                      <c:pt idx="48">
                        <c:v>980000</c:v>
                      </c:pt>
                      <c:pt idx="49">
                        <c:v>1000000</c:v>
                      </c:pt>
                    </c:numCache>
                  </c:numRef>
                </c:cat>
                <c:val>
                  <c:numRef>
                    <c:extLst>
                      <c:ext uri="{02D57815-91ED-43cb-92C2-25804820EDAC}">
                        <c15:formulaRef>
                          <c15:sqref>Random!$A$2:$A$51</c15:sqref>
                        </c15:formulaRef>
                      </c:ext>
                    </c:extLst>
                    <c:numCache>
                      <c:formatCode>General</c:formatCode>
                      <c:ptCount val="50"/>
                      <c:pt idx="0">
                        <c:v>20000</c:v>
                      </c:pt>
                      <c:pt idx="1">
                        <c:v>40000</c:v>
                      </c:pt>
                      <c:pt idx="2">
                        <c:v>60000</c:v>
                      </c:pt>
                      <c:pt idx="3">
                        <c:v>80000</c:v>
                      </c:pt>
                      <c:pt idx="4">
                        <c:v>100000</c:v>
                      </c:pt>
                      <c:pt idx="5">
                        <c:v>120000</c:v>
                      </c:pt>
                      <c:pt idx="6">
                        <c:v>140000</c:v>
                      </c:pt>
                      <c:pt idx="7">
                        <c:v>160000</c:v>
                      </c:pt>
                      <c:pt idx="8">
                        <c:v>180000</c:v>
                      </c:pt>
                      <c:pt idx="9">
                        <c:v>200000</c:v>
                      </c:pt>
                      <c:pt idx="10">
                        <c:v>220000</c:v>
                      </c:pt>
                      <c:pt idx="11">
                        <c:v>240000</c:v>
                      </c:pt>
                      <c:pt idx="12">
                        <c:v>260000</c:v>
                      </c:pt>
                      <c:pt idx="13">
                        <c:v>280000</c:v>
                      </c:pt>
                      <c:pt idx="14">
                        <c:v>300000</c:v>
                      </c:pt>
                      <c:pt idx="15">
                        <c:v>320000</c:v>
                      </c:pt>
                      <c:pt idx="16">
                        <c:v>340000</c:v>
                      </c:pt>
                      <c:pt idx="17">
                        <c:v>360000</c:v>
                      </c:pt>
                      <c:pt idx="18">
                        <c:v>380000</c:v>
                      </c:pt>
                      <c:pt idx="19">
                        <c:v>400000</c:v>
                      </c:pt>
                      <c:pt idx="20">
                        <c:v>420000</c:v>
                      </c:pt>
                      <c:pt idx="21">
                        <c:v>440000</c:v>
                      </c:pt>
                      <c:pt idx="22">
                        <c:v>460000</c:v>
                      </c:pt>
                      <c:pt idx="23">
                        <c:v>480000</c:v>
                      </c:pt>
                      <c:pt idx="24">
                        <c:v>500000</c:v>
                      </c:pt>
                      <c:pt idx="25">
                        <c:v>520000</c:v>
                      </c:pt>
                      <c:pt idx="26">
                        <c:v>540000</c:v>
                      </c:pt>
                      <c:pt idx="27">
                        <c:v>560000</c:v>
                      </c:pt>
                      <c:pt idx="28">
                        <c:v>580000</c:v>
                      </c:pt>
                      <c:pt idx="29">
                        <c:v>600000</c:v>
                      </c:pt>
                      <c:pt idx="30">
                        <c:v>620000</c:v>
                      </c:pt>
                      <c:pt idx="31">
                        <c:v>640000</c:v>
                      </c:pt>
                      <c:pt idx="32">
                        <c:v>660000</c:v>
                      </c:pt>
                      <c:pt idx="33">
                        <c:v>680000</c:v>
                      </c:pt>
                      <c:pt idx="34">
                        <c:v>700000</c:v>
                      </c:pt>
                      <c:pt idx="35">
                        <c:v>720000</c:v>
                      </c:pt>
                      <c:pt idx="36">
                        <c:v>740000</c:v>
                      </c:pt>
                      <c:pt idx="37">
                        <c:v>760000</c:v>
                      </c:pt>
                      <c:pt idx="38">
                        <c:v>780000</c:v>
                      </c:pt>
                      <c:pt idx="39">
                        <c:v>800000</c:v>
                      </c:pt>
                      <c:pt idx="40">
                        <c:v>820000</c:v>
                      </c:pt>
                      <c:pt idx="41">
                        <c:v>840000</c:v>
                      </c:pt>
                      <c:pt idx="42">
                        <c:v>860000</c:v>
                      </c:pt>
                      <c:pt idx="43">
                        <c:v>880000</c:v>
                      </c:pt>
                      <c:pt idx="44">
                        <c:v>900000</c:v>
                      </c:pt>
                      <c:pt idx="45">
                        <c:v>920000</c:v>
                      </c:pt>
                      <c:pt idx="46">
                        <c:v>940000</c:v>
                      </c:pt>
                      <c:pt idx="47">
                        <c:v>960000</c:v>
                      </c:pt>
                      <c:pt idx="48">
                        <c:v>980000</c:v>
                      </c:pt>
                      <c:pt idx="49">
                        <c:v>1000000</c:v>
                      </c:pt>
                    </c:numCache>
                  </c:numRef>
                </c:val>
                <c:smooth val="0"/>
                <c:extLst>
                  <c:ext xmlns:c16="http://schemas.microsoft.com/office/drawing/2014/chart" uri="{C3380CC4-5D6E-409C-BE32-E72D297353CC}">
                    <c16:uniqueId val="{00000002-160E-4B6B-96D8-B47DDB84FA19}"/>
                  </c:ext>
                </c:extLst>
              </c15:ser>
            </c15:filteredLineSeries>
          </c:ext>
        </c:extLst>
      </c:lineChart>
      <c:lineChart>
        <c:grouping val="standard"/>
        <c:varyColors val="0"/>
        <c:ser>
          <c:idx val="2"/>
          <c:order val="2"/>
          <c:tx>
            <c:strRef>
              <c:f>Random!$C$1</c:f>
              <c:strCache>
                <c:ptCount val="1"/>
                <c:pt idx="0">
                  <c:v>iters</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cat>
            <c:numRef>
              <c:f>Random!$A$2:$A$51</c:f>
              <c:numCache>
                <c:formatCode>General</c:formatCode>
                <c:ptCount val="50"/>
                <c:pt idx="0">
                  <c:v>20000</c:v>
                </c:pt>
                <c:pt idx="1">
                  <c:v>40000</c:v>
                </c:pt>
                <c:pt idx="2">
                  <c:v>60000</c:v>
                </c:pt>
                <c:pt idx="3">
                  <c:v>80000</c:v>
                </c:pt>
                <c:pt idx="4">
                  <c:v>100000</c:v>
                </c:pt>
                <c:pt idx="5">
                  <c:v>120000</c:v>
                </c:pt>
                <c:pt idx="6">
                  <c:v>140000</c:v>
                </c:pt>
                <c:pt idx="7">
                  <c:v>160000</c:v>
                </c:pt>
                <c:pt idx="8">
                  <c:v>180000</c:v>
                </c:pt>
                <c:pt idx="9">
                  <c:v>200000</c:v>
                </c:pt>
                <c:pt idx="10">
                  <c:v>220000</c:v>
                </c:pt>
                <c:pt idx="11">
                  <c:v>240000</c:v>
                </c:pt>
                <c:pt idx="12">
                  <c:v>260000</c:v>
                </c:pt>
                <c:pt idx="13">
                  <c:v>280000</c:v>
                </c:pt>
                <c:pt idx="14">
                  <c:v>300000</c:v>
                </c:pt>
                <c:pt idx="15">
                  <c:v>320000</c:v>
                </c:pt>
                <c:pt idx="16">
                  <c:v>340000</c:v>
                </c:pt>
                <c:pt idx="17">
                  <c:v>360000</c:v>
                </c:pt>
                <c:pt idx="18">
                  <c:v>380000</c:v>
                </c:pt>
                <c:pt idx="19">
                  <c:v>400000</c:v>
                </c:pt>
                <c:pt idx="20">
                  <c:v>420000</c:v>
                </c:pt>
                <c:pt idx="21">
                  <c:v>440000</c:v>
                </c:pt>
                <c:pt idx="22">
                  <c:v>460000</c:v>
                </c:pt>
                <c:pt idx="23">
                  <c:v>480000</c:v>
                </c:pt>
                <c:pt idx="24">
                  <c:v>500000</c:v>
                </c:pt>
                <c:pt idx="25">
                  <c:v>520000</c:v>
                </c:pt>
                <c:pt idx="26">
                  <c:v>540000</c:v>
                </c:pt>
                <c:pt idx="27">
                  <c:v>560000</c:v>
                </c:pt>
                <c:pt idx="28">
                  <c:v>580000</c:v>
                </c:pt>
                <c:pt idx="29">
                  <c:v>600000</c:v>
                </c:pt>
                <c:pt idx="30">
                  <c:v>620000</c:v>
                </c:pt>
                <c:pt idx="31">
                  <c:v>640000</c:v>
                </c:pt>
                <c:pt idx="32">
                  <c:v>660000</c:v>
                </c:pt>
                <c:pt idx="33">
                  <c:v>680000</c:v>
                </c:pt>
                <c:pt idx="34">
                  <c:v>700000</c:v>
                </c:pt>
                <c:pt idx="35">
                  <c:v>720000</c:v>
                </c:pt>
                <c:pt idx="36">
                  <c:v>740000</c:v>
                </c:pt>
                <c:pt idx="37">
                  <c:v>760000</c:v>
                </c:pt>
                <c:pt idx="38">
                  <c:v>780000</c:v>
                </c:pt>
                <c:pt idx="39">
                  <c:v>800000</c:v>
                </c:pt>
                <c:pt idx="40">
                  <c:v>820000</c:v>
                </c:pt>
                <c:pt idx="41">
                  <c:v>840000</c:v>
                </c:pt>
                <c:pt idx="42">
                  <c:v>860000</c:v>
                </c:pt>
                <c:pt idx="43">
                  <c:v>880000</c:v>
                </c:pt>
                <c:pt idx="44">
                  <c:v>900000</c:v>
                </c:pt>
                <c:pt idx="45">
                  <c:v>920000</c:v>
                </c:pt>
                <c:pt idx="46">
                  <c:v>940000</c:v>
                </c:pt>
                <c:pt idx="47">
                  <c:v>960000</c:v>
                </c:pt>
                <c:pt idx="48">
                  <c:v>980000</c:v>
                </c:pt>
                <c:pt idx="49">
                  <c:v>1000000</c:v>
                </c:pt>
              </c:numCache>
            </c:numRef>
          </c:cat>
          <c:val>
            <c:numRef>
              <c:f>Random!$C$2:$C$51</c:f>
              <c:numCache>
                <c:formatCode>General</c:formatCode>
                <c:ptCount val="50"/>
                <c:pt idx="0">
                  <c:v>1090968</c:v>
                </c:pt>
                <c:pt idx="1">
                  <c:v>2346843</c:v>
                </c:pt>
                <c:pt idx="2">
                  <c:v>3651223</c:v>
                </c:pt>
                <c:pt idx="3">
                  <c:v>5011906</c:v>
                </c:pt>
                <c:pt idx="4">
                  <c:v>6387455</c:v>
                </c:pt>
                <c:pt idx="5">
                  <c:v>7791711</c:v>
                </c:pt>
                <c:pt idx="6">
                  <c:v>9209816</c:v>
                </c:pt>
                <c:pt idx="7">
                  <c:v>10651479</c:v>
                </c:pt>
                <c:pt idx="8">
                  <c:v>12114210</c:v>
                </c:pt>
                <c:pt idx="9">
                  <c:v>13569992</c:v>
                </c:pt>
                <c:pt idx="10">
                  <c:v>15045085</c:v>
                </c:pt>
                <c:pt idx="11">
                  <c:v>16522655</c:v>
                </c:pt>
                <c:pt idx="12">
                  <c:v>18025845</c:v>
                </c:pt>
                <c:pt idx="13">
                  <c:v>19536016</c:v>
                </c:pt>
                <c:pt idx="14">
                  <c:v>21058191</c:v>
                </c:pt>
                <c:pt idx="15">
                  <c:v>22571928</c:v>
                </c:pt>
                <c:pt idx="16">
                  <c:v>24098632</c:v>
                </c:pt>
                <c:pt idx="17">
                  <c:v>25622779</c:v>
                </c:pt>
                <c:pt idx="18">
                  <c:v>27151709</c:v>
                </c:pt>
                <c:pt idx="19">
                  <c:v>28694474</c:v>
                </c:pt>
                <c:pt idx="20">
                  <c:v>30265155</c:v>
                </c:pt>
                <c:pt idx="21">
                  <c:v>31829419</c:v>
                </c:pt>
                <c:pt idx="22">
                  <c:v>33393432</c:v>
                </c:pt>
                <c:pt idx="23">
                  <c:v>34972152</c:v>
                </c:pt>
                <c:pt idx="24">
                  <c:v>36531788</c:v>
                </c:pt>
                <c:pt idx="25">
                  <c:v>38126634</c:v>
                </c:pt>
                <c:pt idx="26">
                  <c:v>39709231</c:v>
                </c:pt>
                <c:pt idx="27">
                  <c:v>41261187</c:v>
                </c:pt>
                <c:pt idx="28">
                  <c:v>42853746</c:v>
                </c:pt>
                <c:pt idx="29">
                  <c:v>44440307</c:v>
                </c:pt>
                <c:pt idx="30">
                  <c:v>46022895</c:v>
                </c:pt>
                <c:pt idx="31">
                  <c:v>47627506</c:v>
                </c:pt>
                <c:pt idx="32">
                  <c:v>49222990</c:v>
                </c:pt>
                <c:pt idx="33">
                  <c:v>50846409</c:v>
                </c:pt>
                <c:pt idx="34">
                  <c:v>52476020</c:v>
                </c:pt>
                <c:pt idx="35">
                  <c:v>54099017</c:v>
                </c:pt>
                <c:pt idx="36">
                  <c:v>55718114</c:v>
                </c:pt>
                <c:pt idx="37">
                  <c:v>57347685</c:v>
                </c:pt>
                <c:pt idx="38">
                  <c:v>58975194</c:v>
                </c:pt>
                <c:pt idx="39">
                  <c:v>60604484</c:v>
                </c:pt>
                <c:pt idx="40">
                  <c:v>62236403</c:v>
                </c:pt>
                <c:pt idx="41">
                  <c:v>63862952</c:v>
                </c:pt>
                <c:pt idx="42">
                  <c:v>65507594</c:v>
                </c:pt>
                <c:pt idx="43">
                  <c:v>67151790</c:v>
                </c:pt>
                <c:pt idx="44">
                  <c:v>68762397</c:v>
                </c:pt>
                <c:pt idx="45">
                  <c:v>70393532</c:v>
                </c:pt>
                <c:pt idx="46">
                  <c:v>72020881</c:v>
                </c:pt>
                <c:pt idx="47">
                  <c:v>73663812</c:v>
                </c:pt>
                <c:pt idx="48">
                  <c:v>75321706</c:v>
                </c:pt>
                <c:pt idx="49">
                  <c:v>76973731</c:v>
                </c:pt>
              </c:numCache>
            </c:numRef>
          </c:val>
          <c:smooth val="0"/>
          <c:extLst>
            <c:ext xmlns:c16="http://schemas.microsoft.com/office/drawing/2014/chart" uri="{C3380CC4-5D6E-409C-BE32-E72D297353CC}">
              <c16:uniqueId val="{00000001-160E-4B6B-96D8-B47DDB84FA19}"/>
            </c:ext>
          </c:extLst>
        </c:ser>
        <c:dLbls>
          <c:showLegendKey val="0"/>
          <c:showVal val="0"/>
          <c:showCatName val="0"/>
          <c:showSerName val="0"/>
          <c:showPercent val="0"/>
          <c:showBubbleSize val="0"/>
        </c:dLbls>
        <c:marker val="1"/>
        <c:smooth val="0"/>
        <c:axId val="1602496864"/>
        <c:axId val="1602496448"/>
      </c:lineChart>
      <c:catAx>
        <c:axId val="16025501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ru-RU"/>
          </a:p>
        </c:txPr>
        <c:crossAx val="1602549696"/>
        <c:crosses val="autoZero"/>
        <c:auto val="1"/>
        <c:lblAlgn val="ctr"/>
        <c:lblOffset val="100"/>
        <c:noMultiLvlLbl val="0"/>
      </c:catAx>
      <c:valAx>
        <c:axId val="160254969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ru-RU"/>
          </a:p>
        </c:txPr>
        <c:crossAx val="1602550112"/>
        <c:crosses val="autoZero"/>
        <c:crossBetween val="between"/>
      </c:valAx>
      <c:valAx>
        <c:axId val="1602496448"/>
        <c:scaling>
          <c:orientation val="minMax"/>
        </c:scaling>
        <c:delete val="0"/>
        <c:axPos val="r"/>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ru-RU"/>
          </a:p>
        </c:txPr>
        <c:crossAx val="1602496864"/>
        <c:crosses val="max"/>
        <c:crossBetween val="between"/>
      </c:valAx>
      <c:catAx>
        <c:axId val="1602496864"/>
        <c:scaling>
          <c:orientation val="minMax"/>
        </c:scaling>
        <c:delete val="1"/>
        <c:axPos val="b"/>
        <c:numFmt formatCode="General" sourceLinked="1"/>
        <c:majorTickMark val="out"/>
        <c:minorTickMark val="none"/>
        <c:tickLblPos val="nextTo"/>
        <c:crossAx val="1602496448"/>
        <c:crosses val="autoZero"/>
        <c:auto val="1"/>
        <c:lblAlgn val="ctr"/>
        <c:lblOffset val="100"/>
        <c:noMultiLvlLbl val="0"/>
      </c:cat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ru-RU"/>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ru-RU"/>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Smoothsort</a:t>
            </a:r>
            <a:r>
              <a:rPr lang="en-US" baseline="0"/>
              <a:t> vs O(n)</a:t>
            </a:r>
            <a:endParaRPr lang="ru-RU"/>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ru-RU"/>
        </a:p>
      </c:txPr>
    </c:title>
    <c:autoTitleDeleted val="0"/>
    <c:plotArea>
      <c:layout>
        <c:manualLayout>
          <c:layoutTarget val="inner"/>
          <c:xMode val="edge"/>
          <c:yMode val="edge"/>
          <c:x val="9.7600947177345063E-2"/>
          <c:y val="0.14837117472852915"/>
          <c:w val="0.86662302281259718"/>
          <c:h val="0.67327291146849488"/>
        </c:manualLayout>
      </c:layout>
      <c:lineChart>
        <c:grouping val="standard"/>
        <c:varyColors val="0"/>
        <c:ser>
          <c:idx val="1"/>
          <c:order val="1"/>
          <c:tx>
            <c:strRef>
              <c:f>Random!$B$1</c:f>
              <c:strCache>
                <c:ptCount val="1"/>
                <c:pt idx="0">
                  <c:v>nanoSec</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numRef>
              <c:f>Random!$A$2:$A$51</c:f>
              <c:numCache>
                <c:formatCode>General</c:formatCode>
                <c:ptCount val="50"/>
                <c:pt idx="0">
                  <c:v>20000</c:v>
                </c:pt>
                <c:pt idx="1">
                  <c:v>40000</c:v>
                </c:pt>
                <c:pt idx="2">
                  <c:v>60000</c:v>
                </c:pt>
                <c:pt idx="3">
                  <c:v>80000</c:v>
                </c:pt>
                <c:pt idx="4">
                  <c:v>100000</c:v>
                </c:pt>
                <c:pt idx="5">
                  <c:v>120000</c:v>
                </c:pt>
                <c:pt idx="6">
                  <c:v>140000</c:v>
                </c:pt>
                <c:pt idx="7">
                  <c:v>160000</c:v>
                </c:pt>
                <c:pt idx="8">
                  <c:v>180000</c:v>
                </c:pt>
                <c:pt idx="9">
                  <c:v>200000</c:v>
                </c:pt>
                <c:pt idx="10">
                  <c:v>220000</c:v>
                </c:pt>
                <c:pt idx="11">
                  <c:v>240000</c:v>
                </c:pt>
                <c:pt idx="12">
                  <c:v>260000</c:v>
                </c:pt>
                <c:pt idx="13">
                  <c:v>280000</c:v>
                </c:pt>
                <c:pt idx="14">
                  <c:v>300000</c:v>
                </c:pt>
                <c:pt idx="15">
                  <c:v>320000</c:v>
                </c:pt>
                <c:pt idx="16">
                  <c:v>340000</c:v>
                </c:pt>
                <c:pt idx="17">
                  <c:v>360000</c:v>
                </c:pt>
                <c:pt idx="18">
                  <c:v>380000</c:v>
                </c:pt>
                <c:pt idx="19">
                  <c:v>400000</c:v>
                </c:pt>
                <c:pt idx="20">
                  <c:v>420000</c:v>
                </c:pt>
                <c:pt idx="21">
                  <c:v>440000</c:v>
                </c:pt>
                <c:pt idx="22">
                  <c:v>460000</c:v>
                </c:pt>
                <c:pt idx="23">
                  <c:v>480000</c:v>
                </c:pt>
                <c:pt idx="24">
                  <c:v>500000</c:v>
                </c:pt>
                <c:pt idx="25">
                  <c:v>520000</c:v>
                </c:pt>
                <c:pt idx="26">
                  <c:v>540000</c:v>
                </c:pt>
                <c:pt idx="27">
                  <c:v>560000</c:v>
                </c:pt>
                <c:pt idx="28">
                  <c:v>580000</c:v>
                </c:pt>
                <c:pt idx="29">
                  <c:v>600000</c:v>
                </c:pt>
                <c:pt idx="30">
                  <c:v>620000</c:v>
                </c:pt>
                <c:pt idx="31">
                  <c:v>640000</c:v>
                </c:pt>
                <c:pt idx="32">
                  <c:v>660000</c:v>
                </c:pt>
                <c:pt idx="33">
                  <c:v>680000</c:v>
                </c:pt>
                <c:pt idx="34">
                  <c:v>700000</c:v>
                </c:pt>
                <c:pt idx="35">
                  <c:v>720000</c:v>
                </c:pt>
                <c:pt idx="36">
                  <c:v>740000</c:v>
                </c:pt>
                <c:pt idx="37">
                  <c:v>760000</c:v>
                </c:pt>
                <c:pt idx="38">
                  <c:v>780000</c:v>
                </c:pt>
                <c:pt idx="39">
                  <c:v>800000</c:v>
                </c:pt>
                <c:pt idx="40">
                  <c:v>820000</c:v>
                </c:pt>
                <c:pt idx="41">
                  <c:v>840000</c:v>
                </c:pt>
                <c:pt idx="42">
                  <c:v>860000</c:v>
                </c:pt>
                <c:pt idx="43">
                  <c:v>880000</c:v>
                </c:pt>
                <c:pt idx="44">
                  <c:v>900000</c:v>
                </c:pt>
                <c:pt idx="45">
                  <c:v>920000</c:v>
                </c:pt>
                <c:pt idx="46">
                  <c:v>940000</c:v>
                </c:pt>
                <c:pt idx="47">
                  <c:v>960000</c:v>
                </c:pt>
                <c:pt idx="48">
                  <c:v>980000</c:v>
                </c:pt>
                <c:pt idx="49">
                  <c:v>1000000</c:v>
                </c:pt>
              </c:numCache>
            </c:numRef>
          </c:cat>
          <c:val>
            <c:numRef>
              <c:f>Random!$B$2:$B$51</c:f>
              <c:numCache>
                <c:formatCode>General</c:formatCode>
                <c:ptCount val="50"/>
                <c:pt idx="0">
                  <c:v>25711100</c:v>
                </c:pt>
                <c:pt idx="1">
                  <c:v>17577800</c:v>
                </c:pt>
                <c:pt idx="2">
                  <c:v>16702600</c:v>
                </c:pt>
                <c:pt idx="3">
                  <c:v>24078200</c:v>
                </c:pt>
                <c:pt idx="4">
                  <c:v>24436600</c:v>
                </c:pt>
                <c:pt idx="5">
                  <c:v>29885700</c:v>
                </c:pt>
                <c:pt idx="6">
                  <c:v>35364800</c:v>
                </c:pt>
                <c:pt idx="7">
                  <c:v>40443100</c:v>
                </c:pt>
                <c:pt idx="8">
                  <c:v>46210100</c:v>
                </c:pt>
                <c:pt idx="9">
                  <c:v>52581500</c:v>
                </c:pt>
                <c:pt idx="10">
                  <c:v>60354300</c:v>
                </c:pt>
                <c:pt idx="11">
                  <c:v>64493900</c:v>
                </c:pt>
                <c:pt idx="12">
                  <c:v>71362200</c:v>
                </c:pt>
                <c:pt idx="13">
                  <c:v>75951400</c:v>
                </c:pt>
                <c:pt idx="14">
                  <c:v>80873500</c:v>
                </c:pt>
                <c:pt idx="15">
                  <c:v>92709300</c:v>
                </c:pt>
                <c:pt idx="16">
                  <c:v>92961900</c:v>
                </c:pt>
                <c:pt idx="17">
                  <c:v>98961500</c:v>
                </c:pt>
                <c:pt idx="18">
                  <c:v>105142300</c:v>
                </c:pt>
                <c:pt idx="19">
                  <c:v>111051000</c:v>
                </c:pt>
                <c:pt idx="20">
                  <c:v>117135700</c:v>
                </c:pt>
                <c:pt idx="21">
                  <c:v>124353400</c:v>
                </c:pt>
                <c:pt idx="22">
                  <c:v>130539400</c:v>
                </c:pt>
                <c:pt idx="23">
                  <c:v>137371200</c:v>
                </c:pt>
                <c:pt idx="24">
                  <c:v>143485700</c:v>
                </c:pt>
                <c:pt idx="25">
                  <c:v>149891500</c:v>
                </c:pt>
                <c:pt idx="26">
                  <c:v>155810200</c:v>
                </c:pt>
                <c:pt idx="27">
                  <c:v>163265100</c:v>
                </c:pt>
                <c:pt idx="28">
                  <c:v>169569900</c:v>
                </c:pt>
                <c:pt idx="29">
                  <c:v>176885400</c:v>
                </c:pt>
                <c:pt idx="30">
                  <c:v>182529000</c:v>
                </c:pt>
                <c:pt idx="31">
                  <c:v>190565800</c:v>
                </c:pt>
                <c:pt idx="32">
                  <c:v>194408300</c:v>
                </c:pt>
                <c:pt idx="33">
                  <c:v>201217100</c:v>
                </c:pt>
                <c:pt idx="34">
                  <c:v>208237500</c:v>
                </c:pt>
                <c:pt idx="35">
                  <c:v>217468900</c:v>
                </c:pt>
                <c:pt idx="36">
                  <c:v>222257500</c:v>
                </c:pt>
                <c:pt idx="37">
                  <c:v>229049100</c:v>
                </c:pt>
                <c:pt idx="38">
                  <c:v>235255300</c:v>
                </c:pt>
                <c:pt idx="39">
                  <c:v>242935700</c:v>
                </c:pt>
                <c:pt idx="40">
                  <c:v>249158000</c:v>
                </c:pt>
                <c:pt idx="41">
                  <c:v>256048500</c:v>
                </c:pt>
                <c:pt idx="42">
                  <c:v>264479200</c:v>
                </c:pt>
                <c:pt idx="43">
                  <c:v>270357300</c:v>
                </c:pt>
                <c:pt idx="44">
                  <c:v>279274100</c:v>
                </c:pt>
                <c:pt idx="45">
                  <c:v>284861800</c:v>
                </c:pt>
                <c:pt idx="46">
                  <c:v>290891900</c:v>
                </c:pt>
                <c:pt idx="47">
                  <c:v>298276400</c:v>
                </c:pt>
                <c:pt idx="48">
                  <c:v>304854700</c:v>
                </c:pt>
                <c:pt idx="49">
                  <c:v>312846200</c:v>
                </c:pt>
              </c:numCache>
            </c:numRef>
          </c:val>
          <c:smooth val="0"/>
          <c:extLst>
            <c:ext xmlns:c16="http://schemas.microsoft.com/office/drawing/2014/chart" uri="{C3380CC4-5D6E-409C-BE32-E72D297353CC}">
              <c16:uniqueId val="{00000000-1F8B-4F72-9686-279B7FDBC397}"/>
            </c:ext>
          </c:extLst>
        </c:ser>
        <c:ser>
          <c:idx val="2"/>
          <c:order val="2"/>
          <c:tx>
            <c:strRef>
              <c:f>Random!$C$1</c:f>
              <c:strCache>
                <c:ptCount val="1"/>
                <c:pt idx="0">
                  <c:v>iters</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cat>
            <c:numRef>
              <c:f>Random!$A$2:$A$51</c:f>
              <c:numCache>
                <c:formatCode>General</c:formatCode>
                <c:ptCount val="50"/>
                <c:pt idx="0">
                  <c:v>20000</c:v>
                </c:pt>
                <c:pt idx="1">
                  <c:v>40000</c:v>
                </c:pt>
                <c:pt idx="2">
                  <c:v>60000</c:v>
                </c:pt>
                <c:pt idx="3">
                  <c:v>80000</c:v>
                </c:pt>
                <c:pt idx="4">
                  <c:v>100000</c:v>
                </c:pt>
                <c:pt idx="5">
                  <c:v>120000</c:v>
                </c:pt>
                <c:pt idx="6">
                  <c:v>140000</c:v>
                </c:pt>
                <c:pt idx="7">
                  <c:v>160000</c:v>
                </c:pt>
                <c:pt idx="8">
                  <c:v>180000</c:v>
                </c:pt>
                <c:pt idx="9">
                  <c:v>200000</c:v>
                </c:pt>
                <c:pt idx="10">
                  <c:v>220000</c:v>
                </c:pt>
                <c:pt idx="11">
                  <c:v>240000</c:v>
                </c:pt>
                <c:pt idx="12">
                  <c:v>260000</c:v>
                </c:pt>
                <c:pt idx="13">
                  <c:v>280000</c:v>
                </c:pt>
                <c:pt idx="14">
                  <c:v>300000</c:v>
                </c:pt>
                <c:pt idx="15">
                  <c:v>320000</c:v>
                </c:pt>
                <c:pt idx="16">
                  <c:v>340000</c:v>
                </c:pt>
                <c:pt idx="17">
                  <c:v>360000</c:v>
                </c:pt>
                <c:pt idx="18">
                  <c:v>380000</c:v>
                </c:pt>
                <c:pt idx="19">
                  <c:v>400000</c:v>
                </c:pt>
                <c:pt idx="20">
                  <c:v>420000</c:v>
                </c:pt>
                <c:pt idx="21">
                  <c:v>440000</c:v>
                </c:pt>
                <c:pt idx="22">
                  <c:v>460000</c:v>
                </c:pt>
                <c:pt idx="23">
                  <c:v>480000</c:v>
                </c:pt>
                <c:pt idx="24">
                  <c:v>500000</c:v>
                </c:pt>
                <c:pt idx="25">
                  <c:v>520000</c:v>
                </c:pt>
                <c:pt idx="26">
                  <c:v>540000</c:v>
                </c:pt>
                <c:pt idx="27">
                  <c:v>560000</c:v>
                </c:pt>
                <c:pt idx="28">
                  <c:v>580000</c:v>
                </c:pt>
                <c:pt idx="29">
                  <c:v>600000</c:v>
                </c:pt>
                <c:pt idx="30">
                  <c:v>620000</c:v>
                </c:pt>
                <c:pt idx="31">
                  <c:v>640000</c:v>
                </c:pt>
                <c:pt idx="32">
                  <c:v>660000</c:v>
                </c:pt>
                <c:pt idx="33">
                  <c:v>680000</c:v>
                </c:pt>
                <c:pt idx="34">
                  <c:v>700000</c:v>
                </c:pt>
                <c:pt idx="35">
                  <c:v>720000</c:v>
                </c:pt>
                <c:pt idx="36">
                  <c:v>740000</c:v>
                </c:pt>
                <c:pt idx="37">
                  <c:v>760000</c:v>
                </c:pt>
                <c:pt idx="38">
                  <c:v>780000</c:v>
                </c:pt>
                <c:pt idx="39">
                  <c:v>800000</c:v>
                </c:pt>
                <c:pt idx="40">
                  <c:v>820000</c:v>
                </c:pt>
                <c:pt idx="41">
                  <c:v>840000</c:v>
                </c:pt>
                <c:pt idx="42">
                  <c:v>860000</c:v>
                </c:pt>
                <c:pt idx="43">
                  <c:v>880000</c:v>
                </c:pt>
                <c:pt idx="44">
                  <c:v>900000</c:v>
                </c:pt>
                <c:pt idx="45">
                  <c:v>920000</c:v>
                </c:pt>
                <c:pt idx="46">
                  <c:v>940000</c:v>
                </c:pt>
                <c:pt idx="47">
                  <c:v>960000</c:v>
                </c:pt>
                <c:pt idx="48">
                  <c:v>980000</c:v>
                </c:pt>
                <c:pt idx="49">
                  <c:v>1000000</c:v>
                </c:pt>
              </c:numCache>
            </c:numRef>
          </c:cat>
          <c:val>
            <c:numRef>
              <c:f>Random!$C$2:$C$51</c:f>
              <c:numCache>
                <c:formatCode>General</c:formatCode>
                <c:ptCount val="50"/>
                <c:pt idx="0">
                  <c:v>1090968</c:v>
                </c:pt>
                <c:pt idx="1">
                  <c:v>2346843</c:v>
                </c:pt>
                <c:pt idx="2">
                  <c:v>3651223</c:v>
                </c:pt>
                <c:pt idx="3">
                  <c:v>5011906</c:v>
                </c:pt>
                <c:pt idx="4">
                  <c:v>6387455</c:v>
                </c:pt>
                <c:pt idx="5">
                  <c:v>7791711</c:v>
                </c:pt>
                <c:pt idx="6">
                  <c:v>9209816</c:v>
                </c:pt>
                <c:pt idx="7">
                  <c:v>10651479</c:v>
                </c:pt>
                <c:pt idx="8">
                  <c:v>12114210</c:v>
                </c:pt>
                <c:pt idx="9">
                  <c:v>13569992</c:v>
                </c:pt>
                <c:pt idx="10">
                  <c:v>15045085</c:v>
                </c:pt>
                <c:pt idx="11">
                  <c:v>16522655</c:v>
                </c:pt>
                <c:pt idx="12">
                  <c:v>18025845</c:v>
                </c:pt>
                <c:pt idx="13">
                  <c:v>19536016</c:v>
                </c:pt>
                <c:pt idx="14">
                  <c:v>21058191</c:v>
                </c:pt>
                <c:pt idx="15">
                  <c:v>22571928</c:v>
                </c:pt>
                <c:pt idx="16">
                  <c:v>24098632</c:v>
                </c:pt>
                <c:pt idx="17">
                  <c:v>25622779</c:v>
                </c:pt>
                <c:pt idx="18">
                  <c:v>27151709</c:v>
                </c:pt>
                <c:pt idx="19">
                  <c:v>28694474</c:v>
                </c:pt>
                <c:pt idx="20">
                  <c:v>30265155</c:v>
                </c:pt>
                <c:pt idx="21">
                  <c:v>31829419</c:v>
                </c:pt>
                <c:pt idx="22">
                  <c:v>33393432</c:v>
                </c:pt>
                <c:pt idx="23">
                  <c:v>34972152</c:v>
                </c:pt>
                <c:pt idx="24">
                  <c:v>36531788</c:v>
                </c:pt>
                <c:pt idx="25">
                  <c:v>38126634</c:v>
                </c:pt>
                <c:pt idx="26">
                  <c:v>39709231</c:v>
                </c:pt>
                <c:pt idx="27">
                  <c:v>41261187</c:v>
                </c:pt>
                <c:pt idx="28">
                  <c:v>42853746</c:v>
                </c:pt>
                <c:pt idx="29">
                  <c:v>44440307</c:v>
                </c:pt>
                <c:pt idx="30">
                  <c:v>46022895</c:v>
                </c:pt>
                <c:pt idx="31">
                  <c:v>47627506</c:v>
                </c:pt>
                <c:pt idx="32">
                  <c:v>49222990</c:v>
                </c:pt>
                <c:pt idx="33">
                  <c:v>50846409</c:v>
                </c:pt>
                <c:pt idx="34">
                  <c:v>52476020</c:v>
                </c:pt>
                <c:pt idx="35">
                  <c:v>54099017</c:v>
                </c:pt>
                <c:pt idx="36">
                  <c:v>55718114</c:v>
                </c:pt>
                <c:pt idx="37">
                  <c:v>57347685</c:v>
                </c:pt>
                <c:pt idx="38">
                  <c:v>58975194</c:v>
                </c:pt>
                <c:pt idx="39">
                  <c:v>60604484</c:v>
                </c:pt>
                <c:pt idx="40">
                  <c:v>62236403</c:v>
                </c:pt>
                <c:pt idx="41">
                  <c:v>63862952</c:v>
                </c:pt>
                <c:pt idx="42">
                  <c:v>65507594</c:v>
                </c:pt>
                <c:pt idx="43">
                  <c:v>67151790</c:v>
                </c:pt>
                <c:pt idx="44">
                  <c:v>68762397</c:v>
                </c:pt>
                <c:pt idx="45">
                  <c:v>70393532</c:v>
                </c:pt>
                <c:pt idx="46">
                  <c:v>72020881</c:v>
                </c:pt>
                <c:pt idx="47">
                  <c:v>73663812</c:v>
                </c:pt>
                <c:pt idx="48">
                  <c:v>75321706</c:v>
                </c:pt>
                <c:pt idx="49">
                  <c:v>76973731</c:v>
                </c:pt>
              </c:numCache>
            </c:numRef>
          </c:val>
          <c:smooth val="0"/>
          <c:extLst>
            <c:ext xmlns:c16="http://schemas.microsoft.com/office/drawing/2014/chart" uri="{C3380CC4-5D6E-409C-BE32-E72D297353CC}">
              <c16:uniqueId val="{00000001-1F8B-4F72-9686-279B7FDBC397}"/>
            </c:ext>
          </c:extLst>
        </c:ser>
        <c:dLbls>
          <c:showLegendKey val="0"/>
          <c:showVal val="0"/>
          <c:showCatName val="0"/>
          <c:showSerName val="0"/>
          <c:showPercent val="0"/>
          <c:showBubbleSize val="0"/>
        </c:dLbls>
        <c:marker val="1"/>
        <c:smooth val="0"/>
        <c:axId val="1602550112"/>
        <c:axId val="1602549696"/>
        <c:extLst>
          <c:ext xmlns:c15="http://schemas.microsoft.com/office/drawing/2012/chart" uri="{02D57815-91ED-43cb-92C2-25804820EDAC}">
            <c15:filteredLineSeries>
              <c15:ser>
                <c:idx val="0"/>
                <c:order val="0"/>
                <c:tx>
                  <c:strRef>
                    <c:extLst>
                      <c:ext uri="{02D57815-91ED-43cb-92C2-25804820EDAC}">
                        <c15:formulaRef>
                          <c15:sqref>Random!$A$1</c15:sqref>
                        </c15:formulaRef>
                      </c:ext>
                    </c:extLst>
                    <c:strCache>
                      <c:ptCount val="1"/>
                      <c:pt idx="0">
                        <c:v>elems</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numRef>
                    <c:extLst>
                      <c:ext uri="{02D57815-91ED-43cb-92C2-25804820EDAC}">
                        <c15:formulaRef>
                          <c15:sqref>Random!$A$2:$A$51</c15:sqref>
                        </c15:formulaRef>
                      </c:ext>
                    </c:extLst>
                    <c:numCache>
                      <c:formatCode>General</c:formatCode>
                      <c:ptCount val="50"/>
                      <c:pt idx="0">
                        <c:v>20000</c:v>
                      </c:pt>
                      <c:pt idx="1">
                        <c:v>40000</c:v>
                      </c:pt>
                      <c:pt idx="2">
                        <c:v>60000</c:v>
                      </c:pt>
                      <c:pt idx="3">
                        <c:v>80000</c:v>
                      </c:pt>
                      <c:pt idx="4">
                        <c:v>100000</c:v>
                      </c:pt>
                      <c:pt idx="5">
                        <c:v>120000</c:v>
                      </c:pt>
                      <c:pt idx="6">
                        <c:v>140000</c:v>
                      </c:pt>
                      <c:pt idx="7">
                        <c:v>160000</c:v>
                      </c:pt>
                      <c:pt idx="8">
                        <c:v>180000</c:v>
                      </c:pt>
                      <c:pt idx="9">
                        <c:v>200000</c:v>
                      </c:pt>
                      <c:pt idx="10">
                        <c:v>220000</c:v>
                      </c:pt>
                      <c:pt idx="11">
                        <c:v>240000</c:v>
                      </c:pt>
                      <c:pt idx="12">
                        <c:v>260000</c:v>
                      </c:pt>
                      <c:pt idx="13">
                        <c:v>280000</c:v>
                      </c:pt>
                      <c:pt idx="14">
                        <c:v>300000</c:v>
                      </c:pt>
                      <c:pt idx="15">
                        <c:v>320000</c:v>
                      </c:pt>
                      <c:pt idx="16">
                        <c:v>340000</c:v>
                      </c:pt>
                      <c:pt idx="17">
                        <c:v>360000</c:v>
                      </c:pt>
                      <c:pt idx="18">
                        <c:v>380000</c:v>
                      </c:pt>
                      <c:pt idx="19">
                        <c:v>400000</c:v>
                      </c:pt>
                      <c:pt idx="20">
                        <c:v>420000</c:v>
                      </c:pt>
                      <c:pt idx="21">
                        <c:v>440000</c:v>
                      </c:pt>
                      <c:pt idx="22">
                        <c:v>460000</c:v>
                      </c:pt>
                      <c:pt idx="23">
                        <c:v>480000</c:v>
                      </c:pt>
                      <c:pt idx="24">
                        <c:v>500000</c:v>
                      </c:pt>
                      <c:pt idx="25">
                        <c:v>520000</c:v>
                      </c:pt>
                      <c:pt idx="26">
                        <c:v>540000</c:v>
                      </c:pt>
                      <c:pt idx="27">
                        <c:v>560000</c:v>
                      </c:pt>
                      <c:pt idx="28">
                        <c:v>580000</c:v>
                      </c:pt>
                      <c:pt idx="29">
                        <c:v>600000</c:v>
                      </c:pt>
                      <c:pt idx="30">
                        <c:v>620000</c:v>
                      </c:pt>
                      <c:pt idx="31">
                        <c:v>640000</c:v>
                      </c:pt>
                      <c:pt idx="32">
                        <c:v>660000</c:v>
                      </c:pt>
                      <c:pt idx="33">
                        <c:v>680000</c:v>
                      </c:pt>
                      <c:pt idx="34">
                        <c:v>700000</c:v>
                      </c:pt>
                      <c:pt idx="35">
                        <c:v>720000</c:v>
                      </c:pt>
                      <c:pt idx="36">
                        <c:v>740000</c:v>
                      </c:pt>
                      <c:pt idx="37">
                        <c:v>760000</c:v>
                      </c:pt>
                      <c:pt idx="38">
                        <c:v>780000</c:v>
                      </c:pt>
                      <c:pt idx="39">
                        <c:v>800000</c:v>
                      </c:pt>
                      <c:pt idx="40">
                        <c:v>820000</c:v>
                      </c:pt>
                      <c:pt idx="41">
                        <c:v>840000</c:v>
                      </c:pt>
                      <c:pt idx="42">
                        <c:v>860000</c:v>
                      </c:pt>
                      <c:pt idx="43">
                        <c:v>880000</c:v>
                      </c:pt>
                      <c:pt idx="44">
                        <c:v>900000</c:v>
                      </c:pt>
                      <c:pt idx="45">
                        <c:v>920000</c:v>
                      </c:pt>
                      <c:pt idx="46">
                        <c:v>940000</c:v>
                      </c:pt>
                      <c:pt idx="47">
                        <c:v>960000</c:v>
                      </c:pt>
                      <c:pt idx="48">
                        <c:v>980000</c:v>
                      </c:pt>
                      <c:pt idx="49">
                        <c:v>1000000</c:v>
                      </c:pt>
                    </c:numCache>
                  </c:numRef>
                </c:cat>
                <c:val>
                  <c:numRef>
                    <c:extLst>
                      <c:ext uri="{02D57815-91ED-43cb-92C2-25804820EDAC}">
                        <c15:formulaRef>
                          <c15:sqref>Random!$A$2:$A$51</c15:sqref>
                        </c15:formulaRef>
                      </c:ext>
                    </c:extLst>
                    <c:numCache>
                      <c:formatCode>General</c:formatCode>
                      <c:ptCount val="50"/>
                      <c:pt idx="0">
                        <c:v>20000</c:v>
                      </c:pt>
                      <c:pt idx="1">
                        <c:v>40000</c:v>
                      </c:pt>
                      <c:pt idx="2">
                        <c:v>60000</c:v>
                      </c:pt>
                      <c:pt idx="3">
                        <c:v>80000</c:v>
                      </c:pt>
                      <c:pt idx="4">
                        <c:v>100000</c:v>
                      </c:pt>
                      <c:pt idx="5">
                        <c:v>120000</c:v>
                      </c:pt>
                      <c:pt idx="6">
                        <c:v>140000</c:v>
                      </c:pt>
                      <c:pt idx="7">
                        <c:v>160000</c:v>
                      </c:pt>
                      <c:pt idx="8">
                        <c:v>180000</c:v>
                      </c:pt>
                      <c:pt idx="9">
                        <c:v>200000</c:v>
                      </c:pt>
                      <c:pt idx="10">
                        <c:v>220000</c:v>
                      </c:pt>
                      <c:pt idx="11">
                        <c:v>240000</c:v>
                      </c:pt>
                      <c:pt idx="12">
                        <c:v>260000</c:v>
                      </c:pt>
                      <c:pt idx="13">
                        <c:v>280000</c:v>
                      </c:pt>
                      <c:pt idx="14">
                        <c:v>300000</c:v>
                      </c:pt>
                      <c:pt idx="15">
                        <c:v>320000</c:v>
                      </c:pt>
                      <c:pt idx="16">
                        <c:v>340000</c:v>
                      </c:pt>
                      <c:pt idx="17">
                        <c:v>360000</c:v>
                      </c:pt>
                      <c:pt idx="18">
                        <c:v>380000</c:v>
                      </c:pt>
                      <c:pt idx="19">
                        <c:v>400000</c:v>
                      </c:pt>
                      <c:pt idx="20">
                        <c:v>420000</c:v>
                      </c:pt>
                      <c:pt idx="21">
                        <c:v>440000</c:v>
                      </c:pt>
                      <c:pt idx="22">
                        <c:v>460000</c:v>
                      </c:pt>
                      <c:pt idx="23">
                        <c:v>480000</c:v>
                      </c:pt>
                      <c:pt idx="24">
                        <c:v>500000</c:v>
                      </c:pt>
                      <c:pt idx="25">
                        <c:v>520000</c:v>
                      </c:pt>
                      <c:pt idx="26">
                        <c:v>540000</c:v>
                      </c:pt>
                      <c:pt idx="27">
                        <c:v>560000</c:v>
                      </c:pt>
                      <c:pt idx="28">
                        <c:v>580000</c:v>
                      </c:pt>
                      <c:pt idx="29">
                        <c:v>600000</c:v>
                      </c:pt>
                      <c:pt idx="30">
                        <c:v>620000</c:v>
                      </c:pt>
                      <c:pt idx="31">
                        <c:v>640000</c:v>
                      </c:pt>
                      <c:pt idx="32">
                        <c:v>660000</c:v>
                      </c:pt>
                      <c:pt idx="33">
                        <c:v>680000</c:v>
                      </c:pt>
                      <c:pt idx="34">
                        <c:v>700000</c:v>
                      </c:pt>
                      <c:pt idx="35">
                        <c:v>720000</c:v>
                      </c:pt>
                      <c:pt idx="36">
                        <c:v>740000</c:v>
                      </c:pt>
                      <c:pt idx="37">
                        <c:v>760000</c:v>
                      </c:pt>
                      <c:pt idx="38">
                        <c:v>780000</c:v>
                      </c:pt>
                      <c:pt idx="39">
                        <c:v>800000</c:v>
                      </c:pt>
                      <c:pt idx="40">
                        <c:v>820000</c:v>
                      </c:pt>
                      <c:pt idx="41">
                        <c:v>840000</c:v>
                      </c:pt>
                      <c:pt idx="42">
                        <c:v>860000</c:v>
                      </c:pt>
                      <c:pt idx="43">
                        <c:v>880000</c:v>
                      </c:pt>
                      <c:pt idx="44">
                        <c:v>900000</c:v>
                      </c:pt>
                      <c:pt idx="45">
                        <c:v>920000</c:v>
                      </c:pt>
                      <c:pt idx="46">
                        <c:v>940000</c:v>
                      </c:pt>
                      <c:pt idx="47">
                        <c:v>960000</c:v>
                      </c:pt>
                      <c:pt idx="48">
                        <c:v>980000</c:v>
                      </c:pt>
                      <c:pt idx="49">
                        <c:v>1000000</c:v>
                      </c:pt>
                    </c:numCache>
                  </c:numRef>
                </c:val>
                <c:smooth val="0"/>
                <c:extLst>
                  <c:ext xmlns:c16="http://schemas.microsoft.com/office/drawing/2014/chart" uri="{C3380CC4-5D6E-409C-BE32-E72D297353CC}">
                    <c16:uniqueId val="{00000003-1F8B-4F72-9686-279B7FDBC397}"/>
                  </c:ext>
                </c:extLst>
              </c15:ser>
            </c15:filteredLineSeries>
          </c:ext>
        </c:extLst>
      </c:lineChart>
      <c:lineChart>
        <c:grouping val="standard"/>
        <c:varyColors val="0"/>
        <c:ser>
          <c:idx val="3"/>
          <c:order val="3"/>
          <c:tx>
            <c:strRef>
              <c:f>Random!$D$1</c:f>
              <c:strCache>
                <c:ptCount val="1"/>
                <c:pt idx="0">
                  <c:v>n</c:v>
                </c:pt>
              </c:strCache>
            </c:strRef>
          </c:tx>
          <c:spPr>
            <a:ln w="28575" cap="rnd">
              <a:solidFill>
                <a:schemeClr val="accent4"/>
              </a:solidFill>
              <a:round/>
            </a:ln>
            <a:effectLst/>
          </c:spPr>
          <c:marker>
            <c:symbol val="circle"/>
            <c:size val="5"/>
            <c:spPr>
              <a:solidFill>
                <a:schemeClr val="accent4"/>
              </a:solidFill>
              <a:ln w="9525">
                <a:solidFill>
                  <a:schemeClr val="accent4"/>
                </a:solidFill>
              </a:ln>
              <a:effectLst/>
            </c:spPr>
          </c:marker>
          <c:cat>
            <c:numRef>
              <c:f>Random!$A$2:$A$51</c:f>
              <c:numCache>
                <c:formatCode>General</c:formatCode>
                <c:ptCount val="50"/>
                <c:pt idx="0">
                  <c:v>20000</c:v>
                </c:pt>
                <c:pt idx="1">
                  <c:v>40000</c:v>
                </c:pt>
                <c:pt idx="2">
                  <c:v>60000</c:v>
                </c:pt>
                <c:pt idx="3">
                  <c:v>80000</c:v>
                </c:pt>
                <c:pt idx="4">
                  <c:v>100000</c:v>
                </c:pt>
                <c:pt idx="5">
                  <c:v>120000</c:v>
                </c:pt>
                <c:pt idx="6">
                  <c:v>140000</c:v>
                </c:pt>
                <c:pt idx="7">
                  <c:v>160000</c:v>
                </c:pt>
                <c:pt idx="8">
                  <c:v>180000</c:v>
                </c:pt>
                <c:pt idx="9">
                  <c:v>200000</c:v>
                </c:pt>
                <c:pt idx="10">
                  <c:v>220000</c:v>
                </c:pt>
                <c:pt idx="11">
                  <c:v>240000</c:v>
                </c:pt>
                <c:pt idx="12">
                  <c:v>260000</c:v>
                </c:pt>
                <c:pt idx="13">
                  <c:v>280000</c:v>
                </c:pt>
                <c:pt idx="14">
                  <c:v>300000</c:v>
                </c:pt>
                <c:pt idx="15">
                  <c:v>320000</c:v>
                </c:pt>
                <c:pt idx="16">
                  <c:v>340000</c:v>
                </c:pt>
                <c:pt idx="17">
                  <c:v>360000</c:v>
                </c:pt>
                <c:pt idx="18">
                  <c:v>380000</c:v>
                </c:pt>
                <c:pt idx="19">
                  <c:v>400000</c:v>
                </c:pt>
                <c:pt idx="20">
                  <c:v>420000</c:v>
                </c:pt>
                <c:pt idx="21">
                  <c:v>440000</c:v>
                </c:pt>
                <c:pt idx="22">
                  <c:v>460000</c:v>
                </c:pt>
                <c:pt idx="23">
                  <c:v>480000</c:v>
                </c:pt>
                <c:pt idx="24">
                  <c:v>500000</c:v>
                </c:pt>
                <c:pt idx="25">
                  <c:v>520000</c:v>
                </c:pt>
                <c:pt idx="26">
                  <c:v>540000</c:v>
                </c:pt>
                <c:pt idx="27">
                  <c:v>560000</c:v>
                </c:pt>
                <c:pt idx="28">
                  <c:v>580000</c:v>
                </c:pt>
                <c:pt idx="29">
                  <c:v>600000</c:v>
                </c:pt>
                <c:pt idx="30">
                  <c:v>620000</c:v>
                </c:pt>
                <c:pt idx="31">
                  <c:v>640000</c:v>
                </c:pt>
                <c:pt idx="32">
                  <c:v>660000</c:v>
                </c:pt>
                <c:pt idx="33">
                  <c:v>680000</c:v>
                </c:pt>
                <c:pt idx="34">
                  <c:v>700000</c:v>
                </c:pt>
                <c:pt idx="35">
                  <c:v>720000</c:v>
                </c:pt>
                <c:pt idx="36">
                  <c:v>740000</c:v>
                </c:pt>
                <c:pt idx="37">
                  <c:v>760000</c:v>
                </c:pt>
                <c:pt idx="38">
                  <c:v>780000</c:v>
                </c:pt>
                <c:pt idx="39">
                  <c:v>800000</c:v>
                </c:pt>
                <c:pt idx="40">
                  <c:v>820000</c:v>
                </c:pt>
                <c:pt idx="41">
                  <c:v>840000</c:v>
                </c:pt>
                <c:pt idx="42">
                  <c:v>860000</c:v>
                </c:pt>
                <c:pt idx="43">
                  <c:v>880000</c:v>
                </c:pt>
                <c:pt idx="44">
                  <c:v>900000</c:v>
                </c:pt>
                <c:pt idx="45">
                  <c:v>920000</c:v>
                </c:pt>
                <c:pt idx="46">
                  <c:v>940000</c:v>
                </c:pt>
                <c:pt idx="47">
                  <c:v>960000</c:v>
                </c:pt>
                <c:pt idx="48">
                  <c:v>980000</c:v>
                </c:pt>
                <c:pt idx="49">
                  <c:v>1000000</c:v>
                </c:pt>
              </c:numCache>
            </c:numRef>
          </c:cat>
          <c:val>
            <c:numRef>
              <c:f>Random!$D$2:$D$51</c:f>
              <c:numCache>
                <c:formatCode>General</c:formatCode>
                <c:ptCount val="50"/>
                <c:pt idx="0">
                  <c:v>20000</c:v>
                </c:pt>
                <c:pt idx="1">
                  <c:v>40000</c:v>
                </c:pt>
                <c:pt idx="2">
                  <c:v>60000</c:v>
                </c:pt>
                <c:pt idx="3">
                  <c:v>80000</c:v>
                </c:pt>
                <c:pt idx="4">
                  <c:v>100000</c:v>
                </c:pt>
                <c:pt idx="5">
                  <c:v>120000</c:v>
                </c:pt>
                <c:pt idx="6">
                  <c:v>140000</c:v>
                </c:pt>
                <c:pt idx="7">
                  <c:v>160000</c:v>
                </c:pt>
                <c:pt idx="8">
                  <c:v>180000</c:v>
                </c:pt>
                <c:pt idx="9">
                  <c:v>200000</c:v>
                </c:pt>
                <c:pt idx="10">
                  <c:v>220000</c:v>
                </c:pt>
                <c:pt idx="11">
                  <c:v>240000</c:v>
                </c:pt>
                <c:pt idx="12">
                  <c:v>260000</c:v>
                </c:pt>
                <c:pt idx="13">
                  <c:v>280000</c:v>
                </c:pt>
                <c:pt idx="14">
                  <c:v>300000</c:v>
                </c:pt>
                <c:pt idx="15">
                  <c:v>320000</c:v>
                </c:pt>
                <c:pt idx="16">
                  <c:v>340000</c:v>
                </c:pt>
                <c:pt idx="17">
                  <c:v>360000</c:v>
                </c:pt>
                <c:pt idx="18">
                  <c:v>380000</c:v>
                </c:pt>
                <c:pt idx="19">
                  <c:v>400000</c:v>
                </c:pt>
                <c:pt idx="20">
                  <c:v>420000</c:v>
                </c:pt>
                <c:pt idx="21">
                  <c:v>440000</c:v>
                </c:pt>
                <c:pt idx="22">
                  <c:v>460000</c:v>
                </c:pt>
                <c:pt idx="23">
                  <c:v>480000</c:v>
                </c:pt>
                <c:pt idx="24">
                  <c:v>500000</c:v>
                </c:pt>
                <c:pt idx="25">
                  <c:v>520000</c:v>
                </c:pt>
                <c:pt idx="26">
                  <c:v>540000</c:v>
                </c:pt>
                <c:pt idx="27">
                  <c:v>560000</c:v>
                </c:pt>
                <c:pt idx="28">
                  <c:v>580000</c:v>
                </c:pt>
                <c:pt idx="29">
                  <c:v>600000</c:v>
                </c:pt>
                <c:pt idx="30">
                  <c:v>620000</c:v>
                </c:pt>
                <c:pt idx="31">
                  <c:v>640000</c:v>
                </c:pt>
                <c:pt idx="32">
                  <c:v>660000</c:v>
                </c:pt>
                <c:pt idx="33">
                  <c:v>680000</c:v>
                </c:pt>
                <c:pt idx="34">
                  <c:v>700000</c:v>
                </c:pt>
                <c:pt idx="35">
                  <c:v>720000</c:v>
                </c:pt>
                <c:pt idx="36">
                  <c:v>740000</c:v>
                </c:pt>
                <c:pt idx="37">
                  <c:v>760000</c:v>
                </c:pt>
                <c:pt idx="38">
                  <c:v>780000</c:v>
                </c:pt>
                <c:pt idx="39">
                  <c:v>800000</c:v>
                </c:pt>
                <c:pt idx="40">
                  <c:v>820000</c:v>
                </c:pt>
                <c:pt idx="41">
                  <c:v>840000</c:v>
                </c:pt>
                <c:pt idx="42">
                  <c:v>860000</c:v>
                </c:pt>
                <c:pt idx="43">
                  <c:v>880000</c:v>
                </c:pt>
                <c:pt idx="44">
                  <c:v>900000</c:v>
                </c:pt>
                <c:pt idx="45">
                  <c:v>920000</c:v>
                </c:pt>
                <c:pt idx="46">
                  <c:v>940000</c:v>
                </c:pt>
                <c:pt idx="47">
                  <c:v>960000</c:v>
                </c:pt>
                <c:pt idx="48">
                  <c:v>980000</c:v>
                </c:pt>
                <c:pt idx="49">
                  <c:v>1000000</c:v>
                </c:pt>
              </c:numCache>
            </c:numRef>
          </c:val>
          <c:smooth val="0"/>
          <c:extLst>
            <c:ext xmlns:c16="http://schemas.microsoft.com/office/drawing/2014/chart" uri="{C3380CC4-5D6E-409C-BE32-E72D297353CC}">
              <c16:uniqueId val="{00000002-1F8B-4F72-9686-279B7FDBC397}"/>
            </c:ext>
          </c:extLst>
        </c:ser>
        <c:dLbls>
          <c:showLegendKey val="0"/>
          <c:showVal val="0"/>
          <c:showCatName val="0"/>
          <c:showSerName val="0"/>
          <c:showPercent val="0"/>
          <c:showBubbleSize val="0"/>
        </c:dLbls>
        <c:marker val="1"/>
        <c:smooth val="0"/>
        <c:axId val="1602496864"/>
        <c:axId val="1602496448"/>
      </c:lineChart>
      <c:catAx>
        <c:axId val="16025501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ru-RU"/>
          </a:p>
        </c:txPr>
        <c:crossAx val="1602549696"/>
        <c:crosses val="autoZero"/>
        <c:auto val="1"/>
        <c:lblAlgn val="ctr"/>
        <c:lblOffset val="100"/>
        <c:noMultiLvlLbl val="0"/>
      </c:catAx>
      <c:valAx>
        <c:axId val="160254969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ru-RU"/>
          </a:p>
        </c:txPr>
        <c:crossAx val="1602550112"/>
        <c:crosses val="autoZero"/>
        <c:crossBetween val="between"/>
      </c:valAx>
      <c:valAx>
        <c:axId val="1602496448"/>
        <c:scaling>
          <c:orientation val="minMax"/>
        </c:scaling>
        <c:delete val="0"/>
        <c:axPos val="r"/>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ru-RU"/>
          </a:p>
        </c:txPr>
        <c:crossAx val="1602496864"/>
        <c:crosses val="max"/>
        <c:crossBetween val="between"/>
      </c:valAx>
      <c:catAx>
        <c:axId val="1602496864"/>
        <c:scaling>
          <c:orientation val="minMax"/>
        </c:scaling>
        <c:delete val="1"/>
        <c:axPos val="b"/>
        <c:numFmt formatCode="General" sourceLinked="1"/>
        <c:majorTickMark val="out"/>
        <c:minorTickMark val="none"/>
        <c:tickLblPos val="nextTo"/>
        <c:crossAx val="1602496448"/>
        <c:crosses val="autoZero"/>
        <c:auto val="1"/>
        <c:lblAlgn val="ctr"/>
        <c:lblOffset val="100"/>
        <c:noMultiLvlLbl val="0"/>
      </c:catAx>
      <c:spPr>
        <a:noFill/>
        <a:ln>
          <a:noFill/>
        </a:ln>
        <a:effectLst/>
      </c:spPr>
    </c:plotArea>
    <c:legend>
      <c:legendPos val="b"/>
      <c:layout>
        <c:manualLayout>
          <c:xMode val="edge"/>
          <c:yMode val="edge"/>
          <c:x val="0.31924470728711868"/>
          <c:y val="0.93329606705937351"/>
          <c:w val="0.36151058542576264"/>
          <c:h val="6.6703932940626487E-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ru-RU"/>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ru-RU"/>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Smoothsort</a:t>
            </a:r>
            <a:r>
              <a:rPr lang="en-US" baseline="0"/>
              <a:t> vs O(n log(n))</a:t>
            </a:r>
            <a:endParaRPr lang="ru-RU"/>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ru-RU"/>
        </a:p>
      </c:txPr>
    </c:title>
    <c:autoTitleDeleted val="0"/>
    <c:plotArea>
      <c:layout>
        <c:manualLayout>
          <c:layoutTarget val="inner"/>
          <c:xMode val="edge"/>
          <c:yMode val="edge"/>
          <c:x val="0.11563809126851088"/>
          <c:y val="0.12204672589667655"/>
          <c:w val="0.86662302281259718"/>
          <c:h val="0.67327291146849488"/>
        </c:manualLayout>
      </c:layout>
      <c:lineChart>
        <c:grouping val="standard"/>
        <c:varyColors val="0"/>
        <c:ser>
          <c:idx val="1"/>
          <c:order val="1"/>
          <c:tx>
            <c:strRef>
              <c:f>Random!$B$1</c:f>
              <c:strCache>
                <c:ptCount val="1"/>
                <c:pt idx="0">
                  <c:v>nanoSec</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numRef>
              <c:f>Random!$A$2:$A$51</c:f>
              <c:numCache>
                <c:formatCode>General</c:formatCode>
                <c:ptCount val="50"/>
                <c:pt idx="0">
                  <c:v>20000</c:v>
                </c:pt>
                <c:pt idx="1">
                  <c:v>40000</c:v>
                </c:pt>
                <c:pt idx="2">
                  <c:v>60000</c:v>
                </c:pt>
                <c:pt idx="3">
                  <c:v>80000</c:v>
                </c:pt>
                <c:pt idx="4">
                  <c:v>100000</c:v>
                </c:pt>
                <c:pt idx="5">
                  <c:v>120000</c:v>
                </c:pt>
                <c:pt idx="6">
                  <c:v>140000</c:v>
                </c:pt>
                <c:pt idx="7">
                  <c:v>160000</c:v>
                </c:pt>
                <c:pt idx="8">
                  <c:v>180000</c:v>
                </c:pt>
                <c:pt idx="9">
                  <c:v>200000</c:v>
                </c:pt>
                <c:pt idx="10">
                  <c:v>220000</c:v>
                </c:pt>
                <c:pt idx="11">
                  <c:v>240000</c:v>
                </c:pt>
                <c:pt idx="12">
                  <c:v>260000</c:v>
                </c:pt>
                <c:pt idx="13">
                  <c:v>280000</c:v>
                </c:pt>
                <c:pt idx="14">
                  <c:v>300000</c:v>
                </c:pt>
                <c:pt idx="15">
                  <c:v>320000</c:v>
                </c:pt>
                <c:pt idx="16">
                  <c:v>340000</c:v>
                </c:pt>
                <c:pt idx="17">
                  <c:v>360000</c:v>
                </c:pt>
                <c:pt idx="18">
                  <c:v>380000</c:v>
                </c:pt>
                <c:pt idx="19">
                  <c:v>400000</c:v>
                </c:pt>
                <c:pt idx="20">
                  <c:v>420000</c:v>
                </c:pt>
                <c:pt idx="21">
                  <c:v>440000</c:v>
                </c:pt>
                <c:pt idx="22">
                  <c:v>460000</c:v>
                </c:pt>
                <c:pt idx="23">
                  <c:v>480000</c:v>
                </c:pt>
                <c:pt idx="24">
                  <c:v>500000</c:v>
                </c:pt>
                <c:pt idx="25">
                  <c:v>520000</c:v>
                </c:pt>
                <c:pt idx="26">
                  <c:v>540000</c:v>
                </c:pt>
                <c:pt idx="27">
                  <c:v>560000</c:v>
                </c:pt>
                <c:pt idx="28">
                  <c:v>580000</c:v>
                </c:pt>
                <c:pt idx="29">
                  <c:v>600000</c:v>
                </c:pt>
                <c:pt idx="30">
                  <c:v>620000</c:v>
                </c:pt>
                <c:pt idx="31">
                  <c:v>640000</c:v>
                </c:pt>
                <c:pt idx="32">
                  <c:v>660000</c:v>
                </c:pt>
                <c:pt idx="33">
                  <c:v>680000</c:v>
                </c:pt>
                <c:pt idx="34">
                  <c:v>700000</c:v>
                </c:pt>
                <c:pt idx="35">
                  <c:v>720000</c:v>
                </c:pt>
                <c:pt idx="36">
                  <c:v>740000</c:v>
                </c:pt>
                <c:pt idx="37">
                  <c:v>760000</c:v>
                </c:pt>
                <c:pt idx="38">
                  <c:v>780000</c:v>
                </c:pt>
                <c:pt idx="39">
                  <c:v>800000</c:v>
                </c:pt>
                <c:pt idx="40">
                  <c:v>820000</c:v>
                </c:pt>
                <c:pt idx="41">
                  <c:v>840000</c:v>
                </c:pt>
                <c:pt idx="42">
                  <c:v>860000</c:v>
                </c:pt>
                <c:pt idx="43">
                  <c:v>880000</c:v>
                </c:pt>
                <c:pt idx="44">
                  <c:v>900000</c:v>
                </c:pt>
                <c:pt idx="45">
                  <c:v>920000</c:v>
                </c:pt>
                <c:pt idx="46">
                  <c:v>940000</c:v>
                </c:pt>
                <c:pt idx="47">
                  <c:v>960000</c:v>
                </c:pt>
                <c:pt idx="48">
                  <c:v>980000</c:v>
                </c:pt>
                <c:pt idx="49">
                  <c:v>1000000</c:v>
                </c:pt>
              </c:numCache>
            </c:numRef>
          </c:cat>
          <c:val>
            <c:numRef>
              <c:f>Random!$B$2:$B$51</c:f>
              <c:numCache>
                <c:formatCode>General</c:formatCode>
                <c:ptCount val="50"/>
                <c:pt idx="0">
                  <c:v>25711100</c:v>
                </c:pt>
                <c:pt idx="1">
                  <c:v>17577800</c:v>
                </c:pt>
                <c:pt idx="2">
                  <c:v>16702600</c:v>
                </c:pt>
                <c:pt idx="3">
                  <c:v>24078200</c:v>
                </c:pt>
                <c:pt idx="4">
                  <c:v>24436600</c:v>
                </c:pt>
                <c:pt idx="5">
                  <c:v>29885700</c:v>
                </c:pt>
                <c:pt idx="6">
                  <c:v>35364800</c:v>
                </c:pt>
                <c:pt idx="7">
                  <c:v>40443100</c:v>
                </c:pt>
                <c:pt idx="8">
                  <c:v>46210100</c:v>
                </c:pt>
                <c:pt idx="9">
                  <c:v>52581500</c:v>
                </c:pt>
                <c:pt idx="10">
                  <c:v>60354300</c:v>
                </c:pt>
                <c:pt idx="11">
                  <c:v>64493900</c:v>
                </c:pt>
                <c:pt idx="12">
                  <c:v>71362200</c:v>
                </c:pt>
                <c:pt idx="13">
                  <c:v>75951400</c:v>
                </c:pt>
                <c:pt idx="14">
                  <c:v>80873500</c:v>
                </c:pt>
                <c:pt idx="15">
                  <c:v>92709300</c:v>
                </c:pt>
                <c:pt idx="16">
                  <c:v>92961900</c:v>
                </c:pt>
                <c:pt idx="17">
                  <c:v>98961500</c:v>
                </c:pt>
                <c:pt idx="18">
                  <c:v>105142300</c:v>
                </c:pt>
                <c:pt idx="19">
                  <c:v>111051000</c:v>
                </c:pt>
                <c:pt idx="20">
                  <c:v>117135700</c:v>
                </c:pt>
                <c:pt idx="21">
                  <c:v>124353400</c:v>
                </c:pt>
                <c:pt idx="22">
                  <c:v>130539400</c:v>
                </c:pt>
                <c:pt idx="23">
                  <c:v>137371200</c:v>
                </c:pt>
                <c:pt idx="24">
                  <c:v>143485700</c:v>
                </c:pt>
                <c:pt idx="25">
                  <c:v>149891500</c:v>
                </c:pt>
                <c:pt idx="26">
                  <c:v>155810200</c:v>
                </c:pt>
                <c:pt idx="27">
                  <c:v>163265100</c:v>
                </c:pt>
                <c:pt idx="28">
                  <c:v>169569900</c:v>
                </c:pt>
                <c:pt idx="29">
                  <c:v>176885400</c:v>
                </c:pt>
                <c:pt idx="30">
                  <c:v>182529000</c:v>
                </c:pt>
                <c:pt idx="31">
                  <c:v>190565800</c:v>
                </c:pt>
                <c:pt idx="32">
                  <c:v>194408300</c:v>
                </c:pt>
                <c:pt idx="33">
                  <c:v>201217100</c:v>
                </c:pt>
                <c:pt idx="34">
                  <c:v>208237500</c:v>
                </c:pt>
                <c:pt idx="35">
                  <c:v>217468900</c:v>
                </c:pt>
                <c:pt idx="36">
                  <c:v>222257500</c:v>
                </c:pt>
                <c:pt idx="37">
                  <c:v>229049100</c:v>
                </c:pt>
                <c:pt idx="38">
                  <c:v>235255300</c:v>
                </c:pt>
                <c:pt idx="39">
                  <c:v>242935700</c:v>
                </c:pt>
                <c:pt idx="40">
                  <c:v>249158000</c:v>
                </c:pt>
                <c:pt idx="41">
                  <c:v>256048500</c:v>
                </c:pt>
                <c:pt idx="42">
                  <c:v>264479200</c:v>
                </c:pt>
                <c:pt idx="43">
                  <c:v>270357300</c:v>
                </c:pt>
                <c:pt idx="44">
                  <c:v>279274100</c:v>
                </c:pt>
                <c:pt idx="45">
                  <c:v>284861800</c:v>
                </c:pt>
                <c:pt idx="46">
                  <c:v>290891900</c:v>
                </c:pt>
                <c:pt idx="47">
                  <c:v>298276400</c:v>
                </c:pt>
                <c:pt idx="48">
                  <c:v>304854700</c:v>
                </c:pt>
                <c:pt idx="49">
                  <c:v>312846200</c:v>
                </c:pt>
              </c:numCache>
            </c:numRef>
          </c:val>
          <c:smooth val="0"/>
          <c:extLst>
            <c:ext xmlns:c16="http://schemas.microsoft.com/office/drawing/2014/chart" uri="{C3380CC4-5D6E-409C-BE32-E72D297353CC}">
              <c16:uniqueId val="{00000000-88B0-433A-855D-16B6386F1799}"/>
            </c:ext>
          </c:extLst>
        </c:ser>
        <c:ser>
          <c:idx val="2"/>
          <c:order val="2"/>
          <c:tx>
            <c:strRef>
              <c:f>Random!$C$1</c:f>
              <c:strCache>
                <c:ptCount val="1"/>
                <c:pt idx="0">
                  <c:v>iters</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cat>
            <c:numRef>
              <c:f>Random!$A$2:$A$51</c:f>
              <c:numCache>
                <c:formatCode>General</c:formatCode>
                <c:ptCount val="50"/>
                <c:pt idx="0">
                  <c:v>20000</c:v>
                </c:pt>
                <c:pt idx="1">
                  <c:v>40000</c:v>
                </c:pt>
                <c:pt idx="2">
                  <c:v>60000</c:v>
                </c:pt>
                <c:pt idx="3">
                  <c:v>80000</c:v>
                </c:pt>
                <c:pt idx="4">
                  <c:v>100000</c:v>
                </c:pt>
                <c:pt idx="5">
                  <c:v>120000</c:v>
                </c:pt>
                <c:pt idx="6">
                  <c:v>140000</c:v>
                </c:pt>
                <c:pt idx="7">
                  <c:v>160000</c:v>
                </c:pt>
                <c:pt idx="8">
                  <c:v>180000</c:v>
                </c:pt>
                <c:pt idx="9">
                  <c:v>200000</c:v>
                </c:pt>
                <c:pt idx="10">
                  <c:v>220000</c:v>
                </c:pt>
                <c:pt idx="11">
                  <c:v>240000</c:v>
                </c:pt>
                <c:pt idx="12">
                  <c:v>260000</c:v>
                </c:pt>
                <c:pt idx="13">
                  <c:v>280000</c:v>
                </c:pt>
                <c:pt idx="14">
                  <c:v>300000</c:v>
                </c:pt>
                <c:pt idx="15">
                  <c:v>320000</c:v>
                </c:pt>
                <c:pt idx="16">
                  <c:v>340000</c:v>
                </c:pt>
                <c:pt idx="17">
                  <c:v>360000</c:v>
                </c:pt>
                <c:pt idx="18">
                  <c:v>380000</c:v>
                </c:pt>
                <c:pt idx="19">
                  <c:v>400000</c:v>
                </c:pt>
                <c:pt idx="20">
                  <c:v>420000</c:v>
                </c:pt>
                <c:pt idx="21">
                  <c:v>440000</c:v>
                </c:pt>
                <c:pt idx="22">
                  <c:v>460000</c:v>
                </c:pt>
                <c:pt idx="23">
                  <c:v>480000</c:v>
                </c:pt>
                <c:pt idx="24">
                  <c:v>500000</c:v>
                </c:pt>
                <c:pt idx="25">
                  <c:v>520000</c:v>
                </c:pt>
                <c:pt idx="26">
                  <c:v>540000</c:v>
                </c:pt>
                <c:pt idx="27">
                  <c:v>560000</c:v>
                </c:pt>
                <c:pt idx="28">
                  <c:v>580000</c:v>
                </c:pt>
                <c:pt idx="29">
                  <c:v>600000</c:v>
                </c:pt>
                <c:pt idx="30">
                  <c:v>620000</c:v>
                </c:pt>
                <c:pt idx="31">
                  <c:v>640000</c:v>
                </c:pt>
                <c:pt idx="32">
                  <c:v>660000</c:v>
                </c:pt>
                <c:pt idx="33">
                  <c:v>680000</c:v>
                </c:pt>
                <c:pt idx="34">
                  <c:v>700000</c:v>
                </c:pt>
                <c:pt idx="35">
                  <c:v>720000</c:v>
                </c:pt>
                <c:pt idx="36">
                  <c:v>740000</c:v>
                </c:pt>
                <c:pt idx="37">
                  <c:v>760000</c:v>
                </c:pt>
                <c:pt idx="38">
                  <c:v>780000</c:v>
                </c:pt>
                <c:pt idx="39">
                  <c:v>800000</c:v>
                </c:pt>
                <c:pt idx="40">
                  <c:v>820000</c:v>
                </c:pt>
                <c:pt idx="41">
                  <c:v>840000</c:v>
                </c:pt>
                <c:pt idx="42">
                  <c:v>860000</c:v>
                </c:pt>
                <c:pt idx="43">
                  <c:v>880000</c:v>
                </c:pt>
                <c:pt idx="44">
                  <c:v>900000</c:v>
                </c:pt>
                <c:pt idx="45">
                  <c:v>920000</c:v>
                </c:pt>
                <c:pt idx="46">
                  <c:v>940000</c:v>
                </c:pt>
                <c:pt idx="47">
                  <c:v>960000</c:v>
                </c:pt>
                <c:pt idx="48">
                  <c:v>980000</c:v>
                </c:pt>
                <c:pt idx="49">
                  <c:v>1000000</c:v>
                </c:pt>
              </c:numCache>
            </c:numRef>
          </c:cat>
          <c:val>
            <c:numRef>
              <c:f>Random!$C$2:$C$51</c:f>
              <c:numCache>
                <c:formatCode>General</c:formatCode>
                <c:ptCount val="50"/>
                <c:pt idx="0">
                  <c:v>1090968</c:v>
                </c:pt>
                <c:pt idx="1">
                  <c:v>2346843</c:v>
                </c:pt>
                <c:pt idx="2">
                  <c:v>3651223</c:v>
                </c:pt>
                <c:pt idx="3">
                  <c:v>5011906</c:v>
                </c:pt>
                <c:pt idx="4">
                  <c:v>6387455</c:v>
                </c:pt>
                <c:pt idx="5">
                  <c:v>7791711</c:v>
                </c:pt>
                <c:pt idx="6">
                  <c:v>9209816</c:v>
                </c:pt>
                <c:pt idx="7">
                  <c:v>10651479</c:v>
                </c:pt>
                <c:pt idx="8">
                  <c:v>12114210</c:v>
                </c:pt>
                <c:pt idx="9">
                  <c:v>13569992</c:v>
                </c:pt>
                <c:pt idx="10">
                  <c:v>15045085</c:v>
                </c:pt>
                <c:pt idx="11">
                  <c:v>16522655</c:v>
                </c:pt>
                <c:pt idx="12">
                  <c:v>18025845</c:v>
                </c:pt>
                <c:pt idx="13">
                  <c:v>19536016</c:v>
                </c:pt>
                <c:pt idx="14">
                  <c:v>21058191</c:v>
                </c:pt>
                <c:pt idx="15">
                  <c:v>22571928</c:v>
                </c:pt>
                <c:pt idx="16">
                  <c:v>24098632</c:v>
                </c:pt>
                <c:pt idx="17">
                  <c:v>25622779</c:v>
                </c:pt>
                <c:pt idx="18">
                  <c:v>27151709</c:v>
                </c:pt>
                <c:pt idx="19">
                  <c:v>28694474</c:v>
                </c:pt>
                <c:pt idx="20">
                  <c:v>30265155</c:v>
                </c:pt>
                <c:pt idx="21">
                  <c:v>31829419</c:v>
                </c:pt>
                <c:pt idx="22">
                  <c:v>33393432</c:v>
                </c:pt>
                <c:pt idx="23">
                  <c:v>34972152</c:v>
                </c:pt>
                <c:pt idx="24">
                  <c:v>36531788</c:v>
                </c:pt>
                <c:pt idx="25">
                  <c:v>38126634</c:v>
                </c:pt>
                <c:pt idx="26">
                  <c:v>39709231</c:v>
                </c:pt>
                <c:pt idx="27">
                  <c:v>41261187</c:v>
                </c:pt>
                <c:pt idx="28">
                  <c:v>42853746</c:v>
                </c:pt>
                <c:pt idx="29">
                  <c:v>44440307</c:v>
                </c:pt>
                <c:pt idx="30">
                  <c:v>46022895</c:v>
                </c:pt>
                <c:pt idx="31">
                  <c:v>47627506</c:v>
                </c:pt>
                <c:pt idx="32">
                  <c:v>49222990</c:v>
                </c:pt>
                <c:pt idx="33">
                  <c:v>50846409</c:v>
                </c:pt>
                <c:pt idx="34">
                  <c:v>52476020</c:v>
                </c:pt>
                <c:pt idx="35">
                  <c:v>54099017</c:v>
                </c:pt>
                <c:pt idx="36">
                  <c:v>55718114</c:v>
                </c:pt>
                <c:pt idx="37">
                  <c:v>57347685</c:v>
                </c:pt>
                <c:pt idx="38">
                  <c:v>58975194</c:v>
                </c:pt>
                <c:pt idx="39">
                  <c:v>60604484</c:v>
                </c:pt>
                <c:pt idx="40">
                  <c:v>62236403</c:v>
                </c:pt>
                <c:pt idx="41">
                  <c:v>63862952</c:v>
                </c:pt>
                <c:pt idx="42">
                  <c:v>65507594</c:v>
                </c:pt>
                <c:pt idx="43">
                  <c:v>67151790</c:v>
                </c:pt>
                <c:pt idx="44">
                  <c:v>68762397</c:v>
                </c:pt>
                <c:pt idx="45">
                  <c:v>70393532</c:v>
                </c:pt>
                <c:pt idx="46">
                  <c:v>72020881</c:v>
                </c:pt>
                <c:pt idx="47">
                  <c:v>73663812</c:v>
                </c:pt>
                <c:pt idx="48">
                  <c:v>75321706</c:v>
                </c:pt>
                <c:pt idx="49">
                  <c:v>76973731</c:v>
                </c:pt>
              </c:numCache>
            </c:numRef>
          </c:val>
          <c:smooth val="0"/>
          <c:extLst>
            <c:ext xmlns:c16="http://schemas.microsoft.com/office/drawing/2014/chart" uri="{C3380CC4-5D6E-409C-BE32-E72D297353CC}">
              <c16:uniqueId val="{00000001-88B0-433A-855D-16B6386F1799}"/>
            </c:ext>
          </c:extLst>
        </c:ser>
        <c:dLbls>
          <c:showLegendKey val="0"/>
          <c:showVal val="0"/>
          <c:showCatName val="0"/>
          <c:showSerName val="0"/>
          <c:showPercent val="0"/>
          <c:showBubbleSize val="0"/>
        </c:dLbls>
        <c:marker val="1"/>
        <c:smooth val="0"/>
        <c:axId val="1602550112"/>
        <c:axId val="1602549696"/>
        <c:extLst>
          <c:ext xmlns:c15="http://schemas.microsoft.com/office/drawing/2012/chart" uri="{02D57815-91ED-43cb-92C2-25804820EDAC}">
            <c15:filteredLineSeries>
              <c15:ser>
                <c:idx val="0"/>
                <c:order val="0"/>
                <c:tx>
                  <c:strRef>
                    <c:extLst>
                      <c:ext uri="{02D57815-91ED-43cb-92C2-25804820EDAC}">
                        <c15:formulaRef>
                          <c15:sqref>Random!$A$1</c15:sqref>
                        </c15:formulaRef>
                      </c:ext>
                    </c:extLst>
                    <c:strCache>
                      <c:ptCount val="1"/>
                      <c:pt idx="0">
                        <c:v>elems</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numRef>
                    <c:extLst>
                      <c:ext uri="{02D57815-91ED-43cb-92C2-25804820EDAC}">
                        <c15:formulaRef>
                          <c15:sqref>Random!$A$2:$A$51</c15:sqref>
                        </c15:formulaRef>
                      </c:ext>
                    </c:extLst>
                    <c:numCache>
                      <c:formatCode>General</c:formatCode>
                      <c:ptCount val="50"/>
                      <c:pt idx="0">
                        <c:v>20000</c:v>
                      </c:pt>
                      <c:pt idx="1">
                        <c:v>40000</c:v>
                      </c:pt>
                      <c:pt idx="2">
                        <c:v>60000</c:v>
                      </c:pt>
                      <c:pt idx="3">
                        <c:v>80000</c:v>
                      </c:pt>
                      <c:pt idx="4">
                        <c:v>100000</c:v>
                      </c:pt>
                      <c:pt idx="5">
                        <c:v>120000</c:v>
                      </c:pt>
                      <c:pt idx="6">
                        <c:v>140000</c:v>
                      </c:pt>
                      <c:pt idx="7">
                        <c:v>160000</c:v>
                      </c:pt>
                      <c:pt idx="8">
                        <c:v>180000</c:v>
                      </c:pt>
                      <c:pt idx="9">
                        <c:v>200000</c:v>
                      </c:pt>
                      <c:pt idx="10">
                        <c:v>220000</c:v>
                      </c:pt>
                      <c:pt idx="11">
                        <c:v>240000</c:v>
                      </c:pt>
                      <c:pt idx="12">
                        <c:v>260000</c:v>
                      </c:pt>
                      <c:pt idx="13">
                        <c:v>280000</c:v>
                      </c:pt>
                      <c:pt idx="14">
                        <c:v>300000</c:v>
                      </c:pt>
                      <c:pt idx="15">
                        <c:v>320000</c:v>
                      </c:pt>
                      <c:pt idx="16">
                        <c:v>340000</c:v>
                      </c:pt>
                      <c:pt idx="17">
                        <c:v>360000</c:v>
                      </c:pt>
                      <c:pt idx="18">
                        <c:v>380000</c:v>
                      </c:pt>
                      <c:pt idx="19">
                        <c:v>400000</c:v>
                      </c:pt>
                      <c:pt idx="20">
                        <c:v>420000</c:v>
                      </c:pt>
                      <c:pt idx="21">
                        <c:v>440000</c:v>
                      </c:pt>
                      <c:pt idx="22">
                        <c:v>460000</c:v>
                      </c:pt>
                      <c:pt idx="23">
                        <c:v>480000</c:v>
                      </c:pt>
                      <c:pt idx="24">
                        <c:v>500000</c:v>
                      </c:pt>
                      <c:pt idx="25">
                        <c:v>520000</c:v>
                      </c:pt>
                      <c:pt idx="26">
                        <c:v>540000</c:v>
                      </c:pt>
                      <c:pt idx="27">
                        <c:v>560000</c:v>
                      </c:pt>
                      <c:pt idx="28">
                        <c:v>580000</c:v>
                      </c:pt>
                      <c:pt idx="29">
                        <c:v>600000</c:v>
                      </c:pt>
                      <c:pt idx="30">
                        <c:v>620000</c:v>
                      </c:pt>
                      <c:pt idx="31">
                        <c:v>640000</c:v>
                      </c:pt>
                      <c:pt idx="32">
                        <c:v>660000</c:v>
                      </c:pt>
                      <c:pt idx="33">
                        <c:v>680000</c:v>
                      </c:pt>
                      <c:pt idx="34">
                        <c:v>700000</c:v>
                      </c:pt>
                      <c:pt idx="35">
                        <c:v>720000</c:v>
                      </c:pt>
                      <c:pt idx="36">
                        <c:v>740000</c:v>
                      </c:pt>
                      <c:pt idx="37">
                        <c:v>760000</c:v>
                      </c:pt>
                      <c:pt idx="38">
                        <c:v>780000</c:v>
                      </c:pt>
                      <c:pt idx="39">
                        <c:v>800000</c:v>
                      </c:pt>
                      <c:pt idx="40">
                        <c:v>820000</c:v>
                      </c:pt>
                      <c:pt idx="41">
                        <c:v>840000</c:v>
                      </c:pt>
                      <c:pt idx="42">
                        <c:v>860000</c:v>
                      </c:pt>
                      <c:pt idx="43">
                        <c:v>880000</c:v>
                      </c:pt>
                      <c:pt idx="44">
                        <c:v>900000</c:v>
                      </c:pt>
                      <c:pt idx="45">
                        <c:v>920000</c:v>
                      </c:pt>
                      <c:pt idx="46">
                        <c:v>940000</c:v>
                      </c:pt>
                      <c:pt idx="47">
                        <c:v>960000</c:v>
                      </c:pt>
                      <c:pt idx="48">
                        <c:v>980000</c:v>
                      </c:pt>
                      <c:pt idx="49">
                        <c:v>1000000</c:v>
                      </c:pt>
                    </c:numCache>
                  </c:numRef>
                </c:cat>
                <c:val>
                  <c:numRef>
                    <c:extLst>
                      <c:ext uri="{02D57815-91ED-43cb-92C2-25804820EDAC}">
                        <c15:formulaRef>
                          <c15:sqref>Random!$A$2:$A$51</c15:sqref>
                        </c15:formulaRef>
                      </c:ext>
                    </c:extLst>
                    <c:numCache>
                      <c:formatCode>General</c:formatCode>
                      <c:ptCount val="50"/>
                      <c:pt idx="0">
                        <c:v>20000</c:v>
                      </c:pt>
                      <c:pt idx="1">
                        <c:v>40000</c:v>
                      </c:pt>
                      <c:pt idx="2">
                        <c:v>60000</c:v>
                      </c:pt>
                      <c:pt idx="3">
                        <c:v>80000</c:v>
                      </c:pt>
                      <c:pt idx="4">
                        <c:v>100000</c:v>
                      </c:pt>
                      <c:pt idx="5">
                        <c:v>120000</c:v>
                      </c:pt>
                      <c:pt idx="6">
                        <c:v>140000</c:v>
                      </c:pt>
                      <c:pt idx="7">
                        <c:v>160000</c:v>
                      </c:pt>
                      <c:pt idx="8">
                        <c:v>180000</c:v>
                      </c:pt>
                      <c:pt idx="9">
                        <c:v>200000</c:v>
                      </c:pt>
                      <c:pt idx="10">
                        <c:v>220000</c:v>
                      </c:pt>
                      <c:pt idx="11">
                        <c:v>240000</c:v>
                      </c:pt>
                      <c:pt idx="12">
                        <c:v>260000</c:v>
                      </c:pt>
                      <c:pt idx="13">
                        <c:v>280000</c:v>
                      </c:pt>
                      <c:pt idx="14">
                        <c:v>300000</c:v>
                      </c:pt>
                      <c:pt idx="15">
                        <c:v>320000</c:v>
                      </c:pt>
                      <c:pt idx="16">
                        <c:v>340000</c:v>
                      </c:pt>
                      <c:pt idx="17">
                        <c:v>360000</c:v>
                      </c:pt>
                      <c:pt idx="18">
                        <c:v>380000</c:v>
                      </c:pt>
                      <c:pt idx="19">
                        <c:v>400000</c:v>
                      </c:pt>
                      <c:pt idx="20">
                        <c:v>420000</c:v>
                      </c:pt>
                      <c:pt idx="21">
                        <c:v>440000</c:v>
                      </c:pt>
                      <c:pt idx="22">
                        <c:v>460000</c:v>
                      </c:pt>
                      <c:pt idx="23">
                        <c:v>480000</c:v>
                      </c:pt>
                      <c:pt idx="24">
                        <c:v>500000</c:v>
                      </c:pt>
                      <c:pt idx="25">
                        <c:v>520000</c:v>
                      </c:pt>
                      <c:pt idx="26">
                        <c:v>540000</c:v>
                      </c:pt>
                      <c:pt idx="27">
                        <c:v>560000</c:v>
                      </c:pt>
                      <c:pt idx="28">
                        <c:v>580000</c:v>
                      </c:pt>
                      <c:pt idx="29">
                        <c:v>600000</c:v>
                      </c:pt>
                      <c:pt idx="30">
                        <c:v>620000</c:v>
                      </c:pt>
                      <c:pt idx="31">
                        <c:v>640000</c:v>
                      </c:pt>
                      <c:pt idx="32">
                        <c:v>660000</c:v>
                      </c:pt>
                      <c:pt idx="33">
                        <c:v>680000</c:v>
                      </c:pt>
                      <c:pt idx="34">
                        <c:v>700000</c:v>
                      </c:pt>
                      <c:pt idx="35">
                        <c:v>720000</c:v>
                      </c:pt>
                      <c:pt idx="36">
                        <c:v>740000</c:v>
                      </c:pt>
                      <c:pt idx="37">
                        <c:v>760000</c:v>
                      </c:pt>
                      <c:pt idx="38">
                        <c:v>780000</c:v>
                      </c:pt>
                      <c:pt idx="39">
                        <c:v>800000</c:v>
                      </c:pt>
                      <c:pt idx="40">
                        <c:v>820000</c:v>
                      </c:pt>
                      <c:pt idx="41">
                        <c:v>840000</c:v>
                      </c:pt>
                      <c:pt idx="42">
                        <c:v>860000</c:v>
                      </c:pt>
                      <c:pt idx="43">
                        <c:v>880000</c:v>
                      </c:pt>
                      <c:pt idx="44">
                        <c:v>900000</c:v>
                      </c:pt>
                      <c:pt idx="45">
                        <c:v>920000</c:v>
                      </c:pt>
                      <c:pt idx="46">
                        <c:v>940000</c:v>
                      </c:pt>
                      <c:pt idx="47">
                        <c:v>960000</c:v>
                      </c:pt>
                      <c:pt idx="48">
                        <c:v>980000</c:v>
                      </c:pt>
                      <c:pt idx="49">
                        <c:v>1000000</c:v>
                      </c:pt>
                    </c:numCache>
                  </c:numRef>
                </c:val>
                <c:smooth val="0"/>
                <c:extLst>
                  <c:ext xmlns:c16="http://schemas.microsoft.com/office/drawing/2014/chart" uri="{C3380CC4-5D6E-409C-BE32-E72D297353CC}">
                    <c16:uniqueId val="{00000003-88B0-433A-855D-16B6386F1799}"/>
                  </c:ext>
                </c:extLst>
              </c15:ser>
            </c15:filteredLineSeries>
          </c:ext>
        </c:extLst>
      </c:lineChart>
      <c:lineChart>
        <c:grouping val="standard"/>
        <c:varyColors val="0"/>
        <c:ser>
          <c:idx val="4"/>
          <c:order val="3"/>
          <c:tx>
            <c:strRef>
              <c:f>Random!$E$1</c:f>
              <c:strCache>
                <c:ptCount val="1"/>
                <c:pt idx="0">
                  <c:v>n log(n)</c:v>
                </c:pt>
              </c:strCache>
            </c:strRef>
          </c:tx>
          <c:spPr>
            <a:ln w="28575" cap="rnd">
              <a:solidFill>
                <a:schemeClr val="accent5"/>
              </a:solidFill>
              <a:round/>
            </a:ln>
            <a:effectLst/>
          </c:spPr>
          <c:marker>
            <c:symbol val="circle"/>
            <c:size val="5"/>
            <c:spPr>
              <a:solidFill>
                <a:schemeClr val="accent5"/>
              </a:solidFill>
              <a:ln w="9525">
                <a:solidFill>
                  <a:schemeClr val="accent5"/>
                </a:solidFill>
              </a:ln>
              <a:effectLst/>
            </c:spPr>
          </c:marker>
          <c:cat>
            <c:numRef>
              <c:f>Random!$A$2:$A$51</c:f>
              <c:numCache>
                <c:formatCode>General</c:formatCode>
                <c:ptCount val="50"/>
                <c:pt idx="0">
                  <c:v>20000</c:v>
                </c:pt>
                <c:pt idx="1">
                  <c:v>40000</c:v>
                </c:pt>
                <c:pt idx="2">
                  <c:v>60000</c:v>
                </c:pt>
                <c:pt idx="3">
                  <c:v>80000</c:v>
                </c:pt>
                <c:pt idx="4">
                  <c:v>100000</c:v>
                </c:pt>
                <c:pt idx="5">
                  <c:v>120000</c:v>
                </c:pt>
                <c:pt idx="6">
                  <c:v>140000</c:v>
                </c:pt>
                <c:pt idx="7">
                  <c:v>160000</c:v>
                </c:pt>
                <c:pt idx="8">
                  <c:v>180000</c:v>
                </c:pt>
                <c:pt idx="9">
                  <c:v>200000</c:v>
                </c:pt>
                <c:pt idx="10">
                  <c:v>220000</c:v>
                </c:pt>
                <c:pt idx="11">
                  <c:v>240000</c:v>
                </c:pt>
                <c:pt idx="12">
                  <c:v>260000</c:v>
                </c:pt>
                <c:pt idx="13">
                  <c:v>280000</c:v>
                </c:pt>
                <c:pt idx="14">
                  <c:v>300000</c:v>
                </c:pt>
                <c:pt idx="15">
                  <c:v>320000</c:v>
                </c:pt>
                <c:pt idx="16">
                  <c:v>340000</c:v>
                </c:pt>
                <c:pt idx="17">
                  <c:v>360000</c:v>
                </c:pt>
                <c:pt idx="18">
                  <c:v>380000</c:v>
                </c:pt>
                <c:pt idx="19">
                  <c:v>400000</c:v>
                </c:pt>
                <c:pt idx="20">
                  <c:v>420000</c:v>
                </c:pt>
                <c:pt idx="21">
                  <c:v>440000</c:v>
                </c:pt>
                <c:pt idx="22">
                  <c:v>460000</c:v>
                </c:pt>
                <c:pt idx="23">
                  <c:v>480000</c:v>
                </c:pt>
                <c:pt idx="24">
                  <c:v>500000</c:v>
                </c:pt>
                <c:pt idx="25">
                  <c:v>520000</c:v>
                </c:pt>
                <c:pt idx="26">
                  <c:v>540000</c:v>
                </c:pt>
                <c:pt idx="27">
                  <c:v>560000</c:v>
                </c:pt>
                <c:pt idx="28">
                  <c:v>580000</c:v>
                </c:pt>
                <c:pt idx="29">
                  <c:v>600000</c:v>
                </c:pt>
                <c:pt idx="30">
                  <c:v>620000</c:v>
                </c:pt>
                <c:pt idx="31">
                  <c:v>640000</c:v>
                </c:pt>
                <c:pt idx="32">
                  <c:v>660000</c:v>
                </c:pt>
                <c:pt idx="33">
                  <c:v>680000</c:v>
                </c:pt>
                <c:pt idx="34">
                  <c:v>700000</c:v>
                </c:pt>
                <c:pt idx="35">
                  <c:v>720000</c:v>
                </c:pt>
                <c:pt idx="36">
                  <c:v>740000</c:v>
                </c:pt>
                <c:pt idx="37">
                  <c:v>760000</c:v>
                </c:pt>
                <c:pt idx="38">
                  <c:v>780000</c:v>
                </c:pt>
                <c:pt idx="39">
                  <c:v>800000</c:v>
                </c:pt>
                <c:pt idx="40">
                  <c:v>820000</c:v>
                </c:pt>
                <c:pt idx="41">
                  <c:v>840000</c:v>
                </c:pt>
                <c:pt idx="42">
                  <c:v>860000</c:v>
                </c:pt>
                <c:pt idx="43">
                  <c:v>880000</c:v>
                </c:pt>
                <c:pt idx="44">
                  <c:v>900000</c:v>
                </c:pt>
                <c:pt idx="45">
                  <c:v>920000</c:v>
                </c:pt>
                <c:pt idx="46">
                  <c:v>940000</c:v>
                </c:pt>
                <c:pt idx="47">
                  <c:v>960000</c:v>
                </c:pt>
                <c:pt idx="48">
                  <c:v>980000</c:v>
                </c:pt>
                <c:pt idx="49">
                  <c:v>1000000</c:v>
                </c:pt>
              </c:numCache>
            </c:numRef>
          </c:cat>
          <c:val>
            <c:numRef>
              <c:f>Random!$E$2:$E$51</c:f>
              <c:numCache>
                <c:formatCode>General</c:formatCode>
                <c:ptCount val="50"/>
                <c:pt idx="0">
                  <c:v>101787.71673855551</c:v>
                </c:pt>
                <c:pt idx="1">
                  <c:v>217823.72096143191</c:v>
                </c:pt>
                <c:pt idx="2">
                  <c:v>339237.65225888131</c:v>
                </c:pt>
                <c:pt idx="3">
                  <c:v>464144.01689150557</c:v>
                </c:pt>
                <c:pt idx="4">
                  <c:v>591647.33122746926</c:v>
                </c:pt>
                <c:pt idx="5">
                  <c:v>721220.1669707254</c:v>
                </c:pt>
                <c:pt idx="6">
                  <c:v>852514.01716988848</c:v>
                </c:pt>
                <c:pt idx="7">
                  <c:v>985281.18372029474</c:v>
                </c:pt>
                <c:pt idx="8">
                  <c:v>1119336.4629062882</c:v>
                </c:pt>
                <c:pt idx="9">
                  <c:v>1254536.0998765428</c:v>
                </c:pt>
                <c:pt idx="10">
                  <c:v>1390765.2534149261</c:v>
                </c:pt>
                <c:pt idx="11">
                  <c:v>1527930.0588473759</c:v>
                </c:pt>
                <c:pt idx="12">
                  <c:v>1665952.3555973005</c:v>
                </c:pt>
                <c:pt idx="13">
                  <c:v>1804766.0467300233</c:v>
                </c:pt>
                <c:pt idx="14">
                  <c:v>1944314.5038984814</c:v>
                </c:pt>
                <c:pt idx="15">
                  <c:v>2084548.6673151567</c:v>
                </c:pt>
                <c:pt idx="16">
                  <c:v>2225425.6225261623</c:v>
                </c:pt>
                <c:pt idx="17">
                  <c:v>2366907.5131714647</c:v>
                </c:pt>
                <c:pt idx="18">
                  <c:v>2508960.6960615106</c:v>
                </c:pt>
                <c:pt idx="19">
                  <c:v>2651555.0745962942</c:v>
                </c:pt>
                <c:pt idx="20">
                  <c:v>2794663.5658121696</c:v>
                </c:pt>
                <c:pt idx="21">
                  <c:v>2938261.6691573821</c:v>
                </c:pt>
                <c:pt idx="22">
                  <c:v>3082327.1138217049</c:v>
                </c:pt>
                <c:pt idx="23">
                  <c:v>3226839.567506603</c:v>
                </c:pt>
                <c:pt idx="24">
                  <c:v>3371780.3938108035</c:v>
                </c:pt>
                <c:pt idx="25">
                  <c:v>3517132.4484907724</c:v>
                </c:pt>
                <c:pt idx="26">
                  <c:v>3662879.9071077979</c:v>
                </c:pt>
                <c:pt idx="27">
                  <c:v>3809008.118240539</c:v>
                </c:pt>
                <c:pt idx="28">
                  <c:v>3955503.4776913114</c:v>
                </c:pt>
                <c:pt idx="29">
                  <c:v>4102353.3200617759</c:v>
                </c:pt>
                <c:pt idx="30">
                  <c:v>4249545.8247996084</c:v>
                </c:pt>
                <c:pt idx="31">
                  <c:v>4397069.9343794473</c:v>
                </c:pt>
                <c:pt idx="32">
                  <c:v>4544915.282720142</c:v>
                </c:pt>
                <c:pt idx="33">
                  <c:v>4693072.1322857793</c:v>
                </c:pt>
                <c:pt idx="34">
                  <c:v>4841531.3185922848</c:v>
                </c:pt>
                <c:pt idx="35">
                  <c:v>4990284.2010607049</c:v>
                </c:pt>
                <c:pt idx="36">
                  <c:v>5139322.6193349734</c:v>
                </c:pt>
                <c:pt idx="37">
                  <c:v>5288638.8543251185</c:v>
                </c:pt>
                <c:pt idx="38">
                  <c:v>5438225.5933536934</c:v>
                </c:pt>
                <c:pt idx="39">
                  <c:v>5588075.8988790074</c:v>
                </c:pt>
                <c:pt idx="40">
                  <c:v>5738183.1803477379</c:v>
                </c:pt>
                <c:pt idx="41">
                  <c:v>5888541.1687950771</c:v>
                </c:pt>
                <c:pt idx="42">
                  <c:v>6039143.8938651066</c:v>
                </c:pt>
                <c:pt idx="43">
                  <c:v>6189985.6629698239</c:v>
                </c:pt>
                <c:pt idx="44">
                  <c:v>6341061.0423436658</c:v>
                </c:pt>
                <c:pt idx="45">
                  <c:v>6492364.8397827912</c:v>
                </c:pt>
                <c:pt idx="46">
                  <c:v>6643892.0888859192</c:v>
                </c:pt>
                <c:pt idx="47">
                  <c:v>6795638.0346369063</c:v>
                </c:pt>
                <c:pt idx="48">
                  <c:v>6947598.1201892197</c:v>
                </c:pt>
                <c:pt idx="49">
                  <c:v>7099767.9747296302</c:v>
                </c:pt>
              </c:numCache>
            </c:numRef>
          </c:val>
          <c:smooth val="0"/>
          <c:extLst>
            <c:ext xmlns:c16="http://schemas.microsoft.com/office/drawing/2014/chart" uri="{C3380CC4-5D6E-409C-BE32-E72D297353CC}">
              <c16:uniqueId val="{00000002-88B0-433A-855D-16B6386F1799}"/>
            </c:ext>
          </c:extLst>
        </c:ser>
        <c:dLbls>
          <c:showLegendKey val="0"/>
          <c:showVal val="0"/>
          <c:showCatName val="0"/>
          <c:showSerName val="0"/>
          <c:showPercent val="0"/>
          <c:showBubbleSize val="0"/>
        </c:dLbls>
        <c:marker val="1"/>
        <c:smooth val="0"/>
        <c:axId val="392063904"/>
        <c:axId val="385354736"/>
      </c:lineChart>
      <c:catAx>
        <c:axId val="16025501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ru-RU"/>
          </a:p>
        </c:txPr>
        <c:crossAx val="1602549696"/>
        <c:crosses val="autoZero"/>
        <c:auto val="1"/>
        <c:lblAlgn val="ctr"/>
        <c:lblOffset val="100"/>
        <c:noMultiLvlLbl val="0"/>
      </c:catAx>
      <c:valAx>
        <c:axId val="160254969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ru-RU"/>
          </a:p>
        </c:txPr>
        <c:crossAx val="1602550112"/>
        <c:crosses val="autoZero"/>
        <c:crossBetween val="between"/>
      </c:valAx>
      <c:valAx>
        <c:axId val="385354736"/>
        <c:scaling>
          <c:orientation val="minMax"/>
        </c:scaling>
        <c:delete val="0"/>
        <c:axPos val="r"/>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ru-RU"/>
          </a:p>
        </c:txPr>
        <c:crossAx val="392063904"/>
        <c:crosses val="max"/>
        <c:crossBetween val="between"/>
      </c:valAx>
      <c:catAx>
        <c:axId val="392063904"/>
        <c:scaling>
          <c:orientation val="minMax"/>
        </c:scaling>
        <c:delete val="1"/>
        <c:axPos val="b"/>
        <c:numFmt formatCode="General" sourceLinked="1"/>
        <c:majorTickMark val="out"/>
        <c:minorTickMark val="none"/>
        <c:tickLblPos val="nextTo"/>
        <c:crossAx val="385354736"/>
        <c:crosses val="autoZero"/>
        <c:auto val="1"/>
        <c:lblAlgn val="ctr"/>
        <c:lblOffset val="100"/>
        <c:noMultiLvlLbl val="0"/>
      </c:cat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ru-RU"/>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ru-RU"/>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Smoothsort</a:t>
            </a:r>
            <a:r>
              <a:rPr lang="en-US" baseline="0"/>
              <a:t> vs O(n^2)</a:t>
            </a:r>
            <a:endParaRPr lang="ru-RU"/>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ru-RU"/>
        </a:p>
      </c:txPr>
    </c:title>
    <c:autoTitleDeleted val="0"/>
    <c:plotArea>
      <c:layout/>
      <c:lineChart>
        <c:grouping val="standard"/>
        <c:varyColors val="0"/>
        <c:ser>
          <c:idx val="1"/>
          <c:order val="1"/>
          <c:tx>
            <c:strRef>
              <c:f>Random!$B$1</c:f>
              <c:strCache>
                <c:ptCount val="1"/>
                <c:pt idx="0">
                  <c:v>nanoSec</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numRef>
              <c:f>Random!$A$2:$A$51</c:f>
              <c:numCache>
                <c:formatCode>General</c:formatCode>
                <c:ptCount val="50"/>
                <c:pt idx="0">
                  <c:v>20000</c:v>
                </c:pt>
                <c:pt idx="1">
                  <c:v>40000</c:v>
                </c:pt>
                <c:pt idx="2">
                  <c:v>60000</c:v>
                </c:pt>
                <c:pt idx="3">
                  <c:v>80000</c:v>
                </c:pt>
                <c:pt idx="4">
                  <c:v>100000</c:v>
                </c:pt>
                <c:pt idx="5">
                  <c:v>120000</c:v>
                </c:pt>
                <c:pt idx="6">
                  <c:v>140000</c:v>
                </c:pt>
                <c:pt idx="7">
                  <c:v>160000</c:v>
                </c:pt>
                <c:pt idx="8">
                  <c:v>180000</c:v>
                </c:pt>
                <c:pt idx="9">
                  <c:v>200000</c:v>
                </c:pt>
                <c:pt idx="10">
                  <c:v>220000</c:v>
                </c:pt>
                <c:pt idx="11">
                  <c:v>240000</c:v>
                </c:pt>
                <c:pt idx="12">
                  <c:v>260000</c:v>
                </c:pt>
                <c:pt idx="13">
                  <c:v>280000</c:v>
                </c:pt>
                <c:pt idx="14">
                  <c:v>300000</c:v>
                </c:pt>
                <c:pt idx="15">
                  <c:v>320000</c:v>
                </c:pt>
                <c:pt idx="16">
                  <c:v>340000</c:v>
                </c:pt>
                <c:pt idx="17">
                  <c:v>360000</c:v>
                </c:pt>
                <c:pt idx="18">
                  <c:v>380000</c:v>
                </c:pt>
                <c:pt idx="19">
                  <c:v>400000</c:v>
                </c:pt>
                <c:pt idx="20">
                  <c:v>420000</c:v>
                </c:pt>
                <c:pt idx="21">
                  <c:v>440000</c:v>
                </c:pt>
                <c:pt idx="22">
                  <c:v>460000</c:v>
                </c:pt>
                <c:pt idx="23">
                  <c:v>480000</c:v>
                </c:pt>
                <c:pt idx="24">
                  <c:v>500000</c:v>
                </c:pt>
                <c:pt idx="25">
                  <c:v>520000</c:v>
                </c:pt>
                <c:pt idx="26">
                  <c:v>540000</c:v>
                </c:pt>
                <c:pt idx="27">
                  <c:v>560000</c:v>
                </c:pt>
                <c:pt idx="28">
                  <c:v>580000</c:v>
                </c:pt>
                <c:pt idx="29">
                  <c:v>600000</c:v>
                </c:pt>
                <c:pt idx="30">
                  <c:v>620000</c:v>
                </c:pt>
                <c:pt idx="31">
                  <c:v>640000</c:v>
                </c:pt>
                <c:pt idx="32">
                  <c:v>660000</c:v>
                </c:pt>
                <c:pt idx="33">
                  <c:v>680000</c:v>
                </c:pt>
                <c:pt idx="34">
                  <c:v>700000</c:v>
                </c:pt>
                <c:pt idx="35">
                  <c:v>720000</c:v>
                </c:pt>
                <c:pt idx="36">
                  <c:v>740000</c:v>
                </c:pt>
                <c:pt idx="37">
                  <c:v>760000</c:v>
                </c:pt>
                <c:pt idx="38">
                  <c:v>780000</c:v>
                </c:pt>
                <c:pt idx="39">
                  <c:v>800000</c:v>
                </c:pt>
                <c:pt idx="40">
                  <c:v>820000</c:v>
                </c:pt>
                <c:pt idx="41">
                  <c:v>840000</c:v>
                </c:pt>
                <c:pt idx="42">
                  <c:v>860000</c:v>
                </c:pt>
                <c:pt idx="43">
                  <c:v>880000</c:v>
                </c:pt>
                <c:pt idx="44">
                  <c:v>900000</c:v>
                </c:pt>
                <c:pt idx="45">
                  <c:v>920000</c:v>
                </c:pt>
                <c:pt idx="46">
                  <c:v>940000</c:v>
                </c:pt>
                <c:pt idx="47">
                  <c:v>960000</c:v>
                </c:pt>
                <c:pt idx="48">
                  <c:v>980000</c:v>
                </c:pt>
                <c:pt idx="49">
                  <c:v>1000000</c:v>
                </c:pt>
              </c:numCache>
            </c:numRef>
          </c:cat>
          <c:val>
            <c:numRef>
              <c:f>Random!$B$2:$B$51</c:f>
              <c:numCache>
                <c:formatCode>General</c:formatCode>
                <c:ptCount val="50"/>
                <c:pt idx="0">
                  <c:v>25711100</c:v>
                </c:pt>
                <c:pt idx="1">
                  <c:v>17577800</c:v>
                </c:pt>
                <c:pt idx="2">
                  <c:v>16702600</c:v>
                </c:pt>
                <c:pt idx="3">
                  <c:v>24078200</c:v>
                </c:pt>
                <c:pt idx="4">
                  <c:v>24436600</c:v>
                </c:pt>
                <c:pt idx="5">
                  <c:v>29885700</c:v>
                </c:pt>
                <c:pt idx="6">
                  <c:v>35364800</c:v>
                </c:pt>
                <c:pt idx="7">
                  <c:v>40443100</c:v>
                </c:pt>
                <c:pt idx="8">
                  <c:v>46210100</c:v>
                </c:pt>
                <c:pt idx="9">
                  <c:v>52581500</c:v>
                </c:pt>
                <c:pt idx="10">
                  <c:v>60354300</c:v>
                </c:pt>
                <c:pt idx="11">
                  <c:v>64493900</c:v>
                </c:pt>
                <c:pt idx="12">
                  <c:v>71362200</c:v>
                </c:pt>
                <c:pt idx="13">
                  <c:v>75951400</c:v>
                </c:pt>
                <c:pt idx="14">
                  <c:v>80873500</c:v>
                </c:pt>
                <c:pt idx="15">
                  <c:v>92709300</c:v>
                </c:pt>
                <c:pt idx="16">
                  <c:v>92961900</c:v>
                </c:pt>
                <c:pt idx="17">
                  <c:v>98961500</c:v>
                </c:pt>
                <c:pt idx="18">
                  <c:v>105142300</c:v>
                </c:pt>
                <c:pt idx="19">
                  <c:v>111051000</c:v>
                </c:pt>
                <c:pt idx="20">
                  <c:v>117135700</c:v>
                </c:pt>
                <c:pt idx="21">
                  <c:v>124353400</c:v>
                </c:pt>
                <c:pt idx="22">
                  <c:v>130539400</c:v>
                </c:pt>
                <c:pt idx="23">
                  <c:v>137371200</c:v>
                </c:pt>
                <c:pt idx="24">
                  <c:v>143485700</c:v>
                </c:pt>
                <c:pt idx="25">
                  <c:v>149891500</c:v>
                </c:pt>
                <c:pt idx="26">
                  <c:v>155810200</c:v>
                </c:pt>
                <c:pt idx="27">
                  <c:v>163265100</c:v>
                </c:pt>
                <c:pt idx="28">
                  <c:v>169569900</c:v>
                </c:pt>
                <c:pt idx="29">
                  <c:v>176885400</c:v>
                </c:pt>
                <c:pt idx="30">
                  <c:v>182529000</c:v>
                </c:pt>
                <c:pt idx="31">
                  <c:v>190565800</c:v>
                </c:pt>
                <c:pt idx="32">
                  <c:v>194408300</c:v>
                </c:pt>
                <c:pt idx="33">
                  <c:v>201217100</c:v>
                </c:pt>
                <c:pt idx="34">
                  <c:v>208237500</c:v>
                </c:pt>
                <c:pt idx="35">
                  <c:v>217468900</c:v>
                </c:pt>
                <c:pt idx="36">
                  <c:v>222257500</c:v>
                </c:pt>
                <c:pt idx="37">
                  <c:v>229049100</c:v>
                </c:pt>
                <c:pt idx="38">
                  <c:v>235255300</c:v>
                </c:pt>
                <c:pt idx="39">
                  <c:v>242935700</c:v>
                </c:pt>
                <c:pt idx="40">
                  <c:v>249158000</c:v>
                </c:pt>
                <c:pt idx="41">
                  <c:v>256048500</c:v>
                </c:pt>
                <c:pt idx="42">
                  <c:v>264479200</c:v>
                </c:pt>
                <c:pt idx="43">
                  <c:v>270357300</c:v>
                </c:pt>
                <c:pt idx="44">
                  <c:v>279274100</c:v>
                </c:pt>
                <c:pt idx="45">
                  <c:v>284861800</c:v>
                </c:pt>
                <c:pt idx="46">
                  <c:v>290891900</c:v>
                </c:pt>
                <c:pt idx="47">
                  <c:v>298276400</c:v>
                </c:pt>
                <c:pt idx="48">
                  <c:v>304854700</c:v>
                </c:pt>
                <c:pt idx="49">
                  <c:v>312846200</c:v>
                </c:pt>
              </c:numCache>
            </c:numRef>
          </c:val>
          <c:smooth val="0"/>
          <c:extLst>
            <c:ext xmlns:c16="http://schemas.microsoft.com/office/drawing/2014/chart" uri="{C3380CC4-5D6E-409C-BE32-E72D297353CC}">
              <c16:uniqueId val="{00000000-C936-4701-B7EF-A53EECBCDDC3}"/>
            </c:ext>
          </c:extLst>
        </c:ser>
        <c:dLbls>
          <c:showLegendKey val="0"/>
          <c:showVal val="0"/>
          <c:showCatName val="0"/>
          <c:showSerName val="0"/>
          <c:showPercent val="0"/>
          <c:showBubbleSize val="0"/>
        </c:dLbls>
        <c:marker val="1"/>
        <c:smooth val="0"/>
        <c:axId val="1556925088"/>
        <c:axId val="1556930912"/>
        <c:extLst>
          <c:ext xmlns:c15="http://schemas.microsoft.com/office/drawing/2012/chart" uri="{02D57815-91ED-43cb-92C2-25804820EDAC}">
            <c15:filteredLineSeries>
              <c15:ser>
                <c:idx val="0"/>
                <c:order val="0"/>
                <c:tx>
                  <c:strRef>
                    <c:extLst>
                      <c:ext uri="{02D57815-91ED-43cb-92C2-25804820EDAC}">
                        <c15:formulaRef>
                          <c15:sqref>Random!$A$1</c15:sqref>
                        </c15:formulaRef>
                      </c:ext>
                    </c:extLst>
                    <c:strCache>
                      <c:ptCount val="1"/>
                      <c:pt idx="0">
                        <c:v>elems</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numRef>
                    <c:extLst>
                      <c:ext uri="{02D57815-91ED-43cb-92C2-25804820EDAC}">
                        <c15:formulaRef>
                          <c15:sqref>Random!$A$2:$A$51</c15:sqref>
                        </c15:formulaRef>
                      </c:ext>
                    </c:extLst>
                    <c:numCache>
                      <c:formatCode>General</c:formatCode>
                      <c:ptCount val="50"/>
                      <c:pt idx="0">
                        <c:v>20000</c:v>
                      </c:pt>
                      <c:pt idx="1">
                        <c:v>40000</c:v>
                      </c:pt>
                      <c:pt idx="2">
                        <c:v>60000</c:v>
                      </c:pt>
                      <c:pt idx="3">
                        <c:v>80000</c:v>
                      </c:pt>
                      <c:pt idx="4">
                        <c:v>100000</c:v>
                      </c:pt>
                      <c:pt idx="5">
                        <c:v>120000</c:v>
                      </c:pt>
                      <c:pt idx="6">
                        <c:v>140000</c:v>
                      </c:pt>
                      <c:pt idx="7">
                        <c:v>160000</c:v>
                      </c:pt>
                      <c:pt idx="8">
                        <c:v>180000</c:v>
                      </c:pt>
                      <c:pt idx="9">
                        <c:v>200000</c:v>
                      </c:pt>
                      <c:pt idx="10">
                        <c:v>220000</c:v>
                      </c:pt>
                      <c:pt idx="11">
                        <c:v>240000</c:v>
                      </c:pt>
                      <c:pt idx="12">
                        <c:v>260000</c:v>
                      </c:pt>
                      <c:pt idx="13">
                        <c:v>280000</c:v>
                      </c:pt>
                      <c:pt idx="14">
                        <c:v>300000</c:v>
                      </c:pt>
                      <c:pt idx="15">
                        <c:v>320000</c:v>
                      </c:pt>
                      <c:pt idx="16">
                        <c:v>340000</c:v>
                      </c:pt>
                      <c:pt idx="17">
                        <c:v>360000</c:v>
                      </c:pt>
                      <c:pt idx="18">
                        <c:v>380000</c:v>
                      </c:pt>
                      <c:pt idx="19">
                        <c:v>400000</c:v>
                      </c:pt>
                      <c:pt idx="20">
                        <c:v>420000</c:v>
                      </c:pt>
                      <c:pt idx="21">
                        <c:v>440000</c:v>
                      </c:pt>
                      <c:pt idx="22">
                        <c:v>460000</c:v>
                      </c:pt>
                      <c:pt idx="23">
                        <c:v>480000</c:v>
                      </c:pt>
                      <c:pt idx="24">
                        <c:v>500000</c:v>
                      </c:pt>
                      <c:pt idx="25">
                        <c:v>520000</c:v>
                      </c:pt>
                      <c:pt idx="26">
                        <c:v>540000</c:v>
                      </c:pt>
                      <c:pt idx="27">
                        <c:v>560000</c:v>
                      </c:pt>
                      <c:pt idx="28">
                        <c:v>580000</c:v>
                      </c:pt>
                      <c:pt idx="29">
                        <c:v>600000</c:v>
                      </c:pt>
                      <c:pt idx="30">
                        <c:v>620000</c:v>
                      </c:pt>
                      <c:pt idx="31">
                        <c:v>640000</c:v>
                      </c:pt>
                      <c:pt idx="32">
                        <c:v>660000</c:v>
                      </c:pt>
                      <c:pt idx="33">
                        <c:v>680000</c:v>
                      </c:pt>
                      <c:pt idx="34">
                        <c:v>700000</c:v>
                      </c:pt>
                      <c:pt idx="35">
                        <c:v>720000</c:v>
                      </c:pt>
                      <c:pt idx="36">
                        <c:v>740000</c:v>
                      </c:pt>
                      <c:pt idx="37">
                        <c:v>760000</c:v>
                      </c:pt>
                      <c:pt idx="38">
                        <c:v>780000</c:v>
                      </c:pt>
                      <c:pt idx="39">
                        <c:v>800000</c:v>
                      </c:pt>
                      <c:pt idx="40">
                        <c:v>820000</c:v>
                      </c:pt>
                      <c:pt idx="41">
                        <c:v>840000</c:v>
                      </c:pt>
                      <c:pt idx="42">
                        <c:v>860000</c:v>
                      </c:pt>
                      <c:pt idx="43">
                        <c:v>880000</c:v>
                      </c:pt>
                      <c:pt idx="44">
                        <c:v>900000</c:v>
                      </c:pt>
                      <c:pt idx="45">
                        <c:v>920000</c:v>
                      </c:pt>
                      <c:pt idx="46">
                        <c:v>940000</c:v>
                      </c:pt>
                      <c:pt idx="47">
                        <c:v>960000</c:v>
                      </c:pt>
                      <c:pt idx="48">
                        <c:v>980000</c:v>
                      </c:pt>
                      <c:pt idx="49">
                        <c:v>1000000</c:v>
                      </c:pt>
                    </c:numCache>
                  </c:numRef>
                </c:cat>
                <c:val>
                  <c:numRef>
                    <c:extLst>
                      <c:ext uri="{02D57815-91ED-43cb-92C2-25804820EDAC}">
                        <c15:formulaRef>
                          <c15:sqref>Random!$A$2:$A$51</c15:sqref>
                        </c15:formulaRef>
                      </c:ext>
                    </c:extLst>
                    <c:numCache>
                      <c:formatCode>General</c:formatCode>
                      <c:ptCount val="50"/>
                      <c:pt idx="0">
                        <c:v>20000</c:v>
                      </c:pt>
                      <c:pt idx="1">
                        <c:v>40000</c:v>
                      </c:pt>
                      <c:pt idx="2">
                        <c:v>60000</c:v>
                      </c:pt>
                      <c:pt idx="3">
                        <c:v>80000</c:v>
                      </c:pt>
                      <c:pt idx="4">
                        <c:v>100000</c:v>
                      </c:pt>
                      <c:pt idx="5">
                        <c:v>120000</c:v>
                      </c:pt>
                      <c:pt idx="6">
                        <c:v>140000</c:v>
                      </c:pt>
                      <c:pt idx="7">
                        <c:v>160000</c:v>
                      </c:pt>
                      <c:pt idx="8">
                        <c:v>180000</c:v>
                      </c:pt>
                      <c:pt idx="9">
                        <c:v>200000</c:v>
                      </c:pt>
                      <c:pt idx="10">
                        <c:v>220000</c:v>
                      </c:pt>
                      <c:pt idx="11">
                        <c:v>240000</c:v>
                      </c:pt>
                      <c:pt idx="12">
                        <c:v>260000</c:v>
                      </c:pt>
                      <c:pt idx="13">
                        <c:v>280000</c:v>
                      </c:pt>
                      <c:pt idx="14">
                        <c:v>300000</c:v>
                      </c:pt>
                      <c:pt idx="15">
                        <c:v>320000</c:v>
                      </c:pt>
                      <c:pt idx="16">
                        <c:v>340000</c:v>
                      </c:pt>
                      <c:pt idx="17">
                        <c:v>360000</c:v>
                      </c:pt>
                      <c:pt idx="18">
                        <c:v>380000</c:v>
                      </c:pt>
                      <c:pt idx="19">
                        <c:v>400000</c:v>
                      </c:pt>
                      <c:pt idx="20">
                        <c:v>420000</c:v>
                      </c:pt>
                      <c:pt idx="21">
                        <c:v>440000</c:v>
                      </c:pt>
                      <c:pt idx="22">
                        <c:v>460000</c:v>
                      </c:pt>
                      <c:pt idx="23">
                        <c:v>480000</c:v>
                      </c:pt>
                      <c:pt idx="24">
                        <c:v>500000</c:v>
                      </c:pt>
                      <c:pt idx="25">
                        <c:v>520000</c:v>
                      </c:pt>
                      <c:pt idx="26">
                        <c:v>540000</c:v>
                      </c:pt>
                      <c:pt idx="27">
                        <c:v>560000</c:v>
                      </c:pt>
                      <c:pt idx="28">
                        <c:v>580000</c:v>
                      </c:pt>
                      <c:pt idx="29">
                        <c:v>600000</c:v>
                      </c:pt>
                      <c:pt idx="30">
                        <c:v>620000</c:v>
                      </c:pt>
                      <c:pt idx="31">
                        <c:v>640000</c:v>
                      </c:pt>
                      <c:pt idx="32">
                        <c:v>660000</c:v>
                      </c:pt>
                      <c:pt idx="33">
                        <c:v>680000</c:v>
                      </c:pt>
                      <c:pt idx="34">
                        <c:v>700000</c:v>
                      </c:pt>
                      <c:pt idx="35">
                        <c:v>720000</c:v>
                      </c:pt>
                      <c:pt idx="36">
                        <c:v>740000</c:v>
                      </c:pt>
                      <c:pt idx="37">
                        <c:v>760000</c:v>
                      </c:pt>
                      <c:pt idx="38">
                        <c:v>780000</c:v>
                      </c:pt>
                      <c:pt idx="39">
                        <c:v>800000</c:v>
                      </c:pt>
                      <c:pt idx="40">
                        <c:v>820000</c:v>
                      </c:pt>
                      <c:pt idx="41">
                        <c:v>840000</c:v>
                      </c:pt>
                      <c:pt idx="42">
                        <c:v>860000</c:v>
                      </c:pt>
                      <c:pt idx="43">
                        <c:v>880000</c:v>
                      </c:pt>
                      <c:pt idx="44">
                        <c:v>900000</c:v>
                      </c:pt>
                      <c:pt idx="45">
                        <c:v>920000</c:v>
                      </c:pt>
                      <c:pt idx="46">
                        <c:v>940000</c:v>
                      </c:pt>
                      <c:pt idx="47">
                        <c:v>960000</c:v>
                      </c:pt>
                      <c:pt idx="48">
                        <c:v>980000</c:v>
                      </c:pt>
                      <c:pt idx="49">
                        <c:v>1000000</c:v>
                      </c:pt>
                    </c:numCache>
                  </c:numRef>
                </c:val>
                <c:smooth val="0"/>
                <c:extLst>
                  <c:ext xmlns:c16="http://schemas.microsoft.com/office/drawing/2014/chart" uri="{C3380CC4-5D6E-409C-BE32-E72D297353CC}">
                    <c16:uniqueId val="{00000002-C936-4701-B7EF-A53EECBCDDC3}"/>
                  </c:ext>
                </c:extLst>
              </c15:ser>
            </c15:filteredLineSeries>
          </c:ext>
        </c:extLst>
      </c:lineChart>
      <c:lineChart>
        <c:grouping val="standard"/>
        <c:varyColors val="0"/>
        <c:ser>
          <c:idx val="2"/>
          <c:order val="2"/>
          <c:tx>
            <c:strRef>
              <c:f>Random!$F$1</c:f>
              <c:strCache>
                <c:ptCount val="1"/>
                <c:pt idx="0">
                  <c:v>n^2</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val>
            <c:numRef>
              <c:f>Random!$F$2:$F$51</c:f>
              <c:numCache>
                <c:formatCode>General</c:formatCode>
                <c:ptCount val="50"/>
                <c:pt idx="0">
                  <c:v>400000000</c:v>
                </c:pt>
                <c:pt idx="1">
                  <c:v>1600000000</c:v>
                </c:pt>
                <c:pt idx="2">
                  <c:v>3600000000</c:v>
                </c:pt>
                <c:pt idx="3">
                  <c:v>6400000000</c:v>
                </c:pt>
                <c:pt idx="4">
                  <c:v>10000000000</c:v>
                </c:pt>
                <c:pt idx="5">
                  <c:v>14400000000</c:v>
                </c:pt>
                <c:pt idx="6">
                  <c:v>19600000000</c:v>
                </c:pt>
                <c:pt idx="7">
                  <c:v>25600000000</c:v>
                </c:pt>
                <c:pt idx="8">
                  <c:v>32400000000</c:v>
                </c:pt>
                <c:pt idx="9">
                  <c:v>40000000000</c:v>
                </c:pt>
                <c:pt idx="10">
                  <c:v>48400000000</c:v>
                </c:pt>
                <c:pt idx="11">
                  <c:v>57600000000</c:v>
                </c:pt>
                <c:pt idx="12">
                  <c:v>67600000000</c:v>
                </c:pt>
                <c:pt idx="13">
                  <c:v>78400000000</c:v>
                </c:pt>
                <c:pt idx="14">
                  <c:v>90000000000</c:v>
                </c:pt>
                <c:pt idx="15">
                  <c:v>102400000000</c:v>
                </c:pt>
                <c:pt idx="16">
                  <c:v>115600000000</c:v>
                </c:pt>
                <c:pt idx="17">
                  <c:v>129600000000</c:v>
                </c:pt>
                <c:pt idx="18">
                  <c:v>144400000000</c:v>
                </c:pt>
                <c:pt idx="19">
                  <c:v>160000000000</c:v>
                </c:pt>
                <c:pt idx="20">
                  <c:v>176400000000</c:v>
                </c:pt>
                <c:pt idx="21">
                  <c:v>193600000000</c:v>
                </c:pt>
                <c:pt idx="22">
                  <c:v>211600000000</c:v>
                </c:pt>
                <c:pt idx="23">
                  <c:v>230400000000</c:v>
                </c:pt>
                <c:pt idx="24">
                  <c:v>250000000000</c:v>
                </c:pt>
                <c:pt idx="25">
                  <c:v>270400000000</c:v>
                </c:pt>
                <c:pt idx="26">
                  <c:v>291600000000</c:v>
                </c:pt>
                <c:pt idx="27">
                  <c:v>313600000000</c:v>
                </c:pt>
                <c:pt idx="28">
                  <c:v>336400000000</c:v>
                </c:pt>
                <c:pt idx="29">
                  <c:v>360000000000</c:v>
                </c:pt>
                <c:pt idx="30">
                  <c:v>384400000000</c:v>
                </c:pt>
                <c:pt idx="31">
                  <c:v>409600000000</c:v>
                </c:pt>
                <c:pt idx="32">
                  <c:v>435600000000</c:v>
                </c:pt>
                <c:pt idx="33">
                  <c:v>462400000000</c:v>
                </c:pt>
                <c:pt idx="34">
                  <c:v>490000000000</c:v>
                </c:pt>
                <c:pt idx="35">
                  <c:v>518400000000</c:v>
                </c:pt>
                <c:pt idx="36">
                  <c:v>547600000000</c:v>
                </c:pt>
                <c:pt idx="37">
                  <c:v>577600000000</c:v>
                </c:pt>
                <c:pt idx="38">
                  <c:v>608400000000</c:v>
                </c:pt>
                <c:pt idx="39">
                  <c:v>640000000000</c:v>
                </c:pt>
                <c:pt idx="40">
                  <c:v>672400000000</c:v>
                </c:pt>
                <c:pt idx="41">
                  <c:v>705600000000</c:v>
                </c:pt>
                <c:pt idx="42">
                  <c:v>739600000000</c:v>
                </c:pt>
                <c:pt idx="43">
                  <c:v>774400000000</c:v>
                </c:pt>
                <c:pt idx="44">
                  <c:v>810000000000</c:v>
                </c:pt>
                <c:pt idx="45">
                  <c:v>846400000000</c:v>
                </c:pt>
                <c:pt idx="46">
                  <c:v>883600000000</c:v>
                </c:pt>
                <c:pt idx="47">
                  <c:v>921600000000</c:v>
                </c:pt>
                <c:pt idx="48">
                  <c:v>960400000000</c:v>
                </c:pt>
                <c:pt idx="49">
                  <c:v>1000000000000</c:v>
                </c:pt>
              </c:numCache>
            </c:numRef>
          </c:val>
          <c:smooth val="0"/>
          <c:extLst>
            <c:ext xmlns:c16="http://schemas.microsoft.com/office/drawing/2014/chart" uri="{C3380CC4-5D6E-409C-BE32-E72D297353CC}">
              <c16:uniqueId val="{00000001-C936-4701-B7EF-A53EECBCDDC3}"/>
            </c:ext>
          </c:extLst>
        </c:ser>
        <c:dLbls>
          <c:showLegendKey val="0"/>
          <c:showVal val="0"/>
          <c:showCatName val="0"/>
          <c:showSerName val="0"/>
          <c:showPercent val="0"/>
          <c:showBubbleSize val="0"/>
        </c:dLbls>
        <c:marker val="1"/>
        <c:smooth val="0"/>
        <c:axId val="1594409264"/>
        <c:axId val="1594408016"/>
      </c:lineChart>
      <c:catAx>
        <c:axId val="155692508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ru-RU"/>
          </a:p>
        </c:txPr>
        <c:crossAx val="1556930912"/>
        <c:crosses val="autoZero"/>
        <c:auto val="1"/>
        <c:lblAlgn val="ctr"/>
        <c:lblOffset val="100"/>
        <c:noMultiLvlLbl val="0"/>
      </c:catAx>
      <c:valAx>
        <c:axId val="155693091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ru-RU"/>
          </a:p>
        </c:txPr>
        <c:crossAx val="1556925088"/>
        <c:crosses val="autoZero"/>
        <c:crossBetween val="between"/>
      </c:valAx>
      <c:valAx>
        <c:axId val="1594408016"/>
        <c:scaling>
          <c:orientation val="minMax"/>
          <c:max val="1000000000000"/>
        </c:scaling>
        <c:delete val="0"/>
        <c:axPos val="r"/>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ru-RU"/>
          </a:p>
        </c:txPr>
        <c:crossAx val="1594409264"/>
        <c:crosses val="max"/>
        <c:crossBetween val="between"/>
      </c:valAx>
      <c:catAx>
        <c:axId val="1594409264"/>
        <c:scaling>
          <c:orientation val="minMax"/>
        </c:scaling>
        <c:delete val="1"/>
        <c:axPos val="b"/>
        <c:majorTickMark val="out"/>
        <c:minorTickMark val="none"/>
        <c:tickLblPos val="nextTo"/>
        <c:crossAx val="1594408016"/>
        <c:crosses val="autoZero"/>
        <c:auto val="1"/>
        <c:lblAlgn val="ctr"/>
        <c:lblOffset val="100"/>
        <c:noMultiLvlLbl val="0"/>
      </c:cat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ru-RU"/>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ru-RU"/>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SmoothSort </a:t>
            </a:r>
            <a:r>
              <a:rPr lang="ru-RU" sz="1400" b="0" i="0" u="none" strike="noStrike" baseline="0">
                <a:effectLst/>
              </a:rPr>
              <a:t>на почти отсорт</a:t>
            </a:r>
            <a:r>
              <a:rPr lang="en-US" sz="1400" b="0" i="0" u="none" strike="noStrike" baseline="0">
                <a:effectLst/>
              </a:rPr>
              <a:t>.</a:t>
            </a:r>
            <a:r>
              <a:rPr lang="ru-RU" sz="1400" b="0" i="0" u="none" strike="noStrike" baseline="0">
                <a:effectLst/>
              </a:rPr>
              <a:t> массиве</a:t>
            </a:r>
            <a:endParaRPr lang="ru-RU"/>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ru-RU"/>
        </a:p>
      </c:txPr>
    </c:title>
    <c:autoTitleDeleted val="0"/>
    <c:plotArea>
      <c:layout>
        <c:manualLayout>
          <c:layoutTarget val="inner"/>
          <c:xMode val="edge"/>
          <c:yMode val="edge"/>
          <c:x val="0.13980314960629922"/>
          <c:y val="0.17171296296296298"/>
          <c:w val="0.82391907261592301"/>
          <c:h val="0.61498432487605714"/>
        </c:manualLayout>
      </c:layout>
      <c:lineChart>
        <c:grouping val="standard"/>
        <c:varyColors val="0"/>
        <c:ser>
          <c:idx val="1"/>
          <c:order val="1"/>
          <c:tx>
            <c:strRef>
              <c:f>Sorted!$B$1</c:f>
              <c:strCache>
                <c:ptCount val="1"/>
                <c:pt idx="0">
                  <c:v>nanoSec</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numRef>
              <c:f>Sorted!$A$2:$A$51</c:f>
              <c:numCache>
                <c:formatCode>General</c:formatCode>
                <c:ptCount val="50"/>
                <c:pt idx="0">
                  <c:v>20000</c:v>
                </c:pt>
                <c:pt idx="1">
                  <c:v>40000</c:v>
                </c:pt>
                <c:pt idx="2">
                  <c:v>60000</c:v>
                </c:pt>
                <c:pt idx="3">
                  <c:v>80000</c:v>
                </c:pt>
                <c:pt idx="4">
                  <c:v>100000</c:v>
                </c:pt>
                <c:pt idx="5">
                  <c:v>120000</c:v>
                </c:pt>
                <c:pt idx="6">
                  <c:v>140000</c:v>
                </c:pt>
                <c:pt idx="7">
                  <c:v>160000</c:v>
                </c:pt>
                <c:pt idx="8">
                  <c:v>180000</c:v>
                </c:pt>
                <c:pt idx="9">
                  <c:v>200000</c:v>
                </c:pt>
                <c:pt idx="10">
                  <c:v>220000</c:v>
                </c:pt>
                <c:pt idx="11">
                  <c:v>240000</c:v>
                </c:pt>
                <c:pt idx="12">
                  <c:v>260000</c:v>
                </c:pt>
                <c:pt idx="13">
                  <c:v>280000</c:v>
                </c:pt>
                <c:pt idx="14">
                  <c:v>300000</c:v>
                </c:pt>
                <c:pt idx="15">
                  <c:v>320000</c:v>
                </c:pt>
                <c:pt idx="16">
                  <c:v>340000</c:v>
                </c:pt>
                <c:pt idx="17">
                  <c:v>360000</c:v>
                </c:pt>
                <c:pt idx="18">
                  <c:v>380000</c:v>
                </c:pt>
                <c:pt idx="19">
                  <c:v>400000</c:v>
                </c:pt>
                <c:pt idx="20">
                  <c:v>420000</c:v>
                </c:pt>
                <c:pt idx="21">
                  <c:v>440000</c:v>
                </c:pt>
                <c:pt idx="22">
                  <c:v>460000</c:v>
                </c:pt>
                <c:pt idx="23">
                  <c:v>480000</c:v>
                </c:pt>
                <c:pt idx="24">
                  <c:v>500000</c:v>
                </c:pt>
                <c:pt idx="25">
                  <c:v>520000</c:v>
                </c:pt>
                <c:pt idx="26">
                  <c:v>540000</c:v>
                </c:pt>
                <c:pt idx="27">
                  <c:v>560000</c:v>
                </c:pt>
                <c:pt idx="28">
                  <c:v>580000</c:v>
                </c:pt>
                <c:pt idx="29">
                  <c:v>600000</c:v>
                </c:pt>
                <c:pt idx="30">
                  <c:v>620000</c:v>
                </c:pt>
                <c:pt idx="31">
                  <c:v>640000</c:v>
                </c:pt>
                <c:pt idx="32">
                  <c:v>660000</c:v>
                </c:pt>
                <c:pt idx="33">
                  <c:v>680000</c:v>
                </c:pt>
                <c:pt idx="34">
                  <c:v>700000</c:v>
                </c:pt>
                <c:pt idx="35">
                  <c:v>720000</c:v>
                </c:pt>
                <c:pt idx="36">
                  <c:v>740000</c:v>
                </c:pt>
                <c:pt idx="37">
                  <c:v>760000</c:v>
                </c:pt>
                <c:pt idx="38">
                  <c:v>780000</c:v>
                </c:pt>
                <c:pt idx="39">
                  <c:v>800000</c:v>
                </c:pt>
                <c:pt idx="40">
                  <c:v>820000</c:v>
                </c:pt>
                <c:pt idx="41">
                  <c:v>840000</c:v>
                </c:pt>
                <c:pt idx="42">
                  <c:v>860000</c:v>
                </c:pt>
                <c:pt idx="43">
                  <c:v>880000</c:v>
                </c:pt>
                <c:pt idx="44">
                  <c:v>900000</c:v>
                </c:pt>
                <c:pt idx="45">
                  <c:v>920000</c:v>
                </c:pt>
                <c:pt idx="46">
                  <c:v>940000</c:v>
                </c:pt>
                <c:pt idx="47">
                  <c:v>960000</c:v>
                </c:pt>
                <c:pt idx="48">
                  <c:v>980000</c:v>
                </c:pt>
                <c:pt idx="49">
                  <c:v>1000000</c:v>
                </c:pt>
              </c:numCache>
            </c:numRef>
          </c:cat>
          <c:val>
            <c:numRef>
              <c:f>Sorted!$B$2:$B$51</c:f>
              <c:numCache>
                <c:formatCode>General</c:formatCode>
                <c:ptCount val="50"/>
                <c:pt idx="0">
                  <c:v>17080200</c:v>
                </c:pt>
                <c:pt idx="1">
                  <c:v>11582200</c:v>
                </c:pt>
                <c:pt idx="2">
                  <c:v>5010200</c:v>
                </c:pt>
                <c:pt idx="3">
                  <c:v>5618400</c:v>
                </c:pt>
                <c:pt idx="4">
                  <c:v>8299600</c:v>
                </c:pt>
                <c:pt idx="5">
                  <c:v>4595200</c:v>
                </c:pt>
                <c:pt idx="6">
                  <c:v>5971500</c:v>
                </c:pt>
                <c:pt idx="7">
                  <c:v>7025500</c:v>
                </c:pt>
                <c:pt idx="8">
                  <c:v>7261600</c:v>
                </c:pt>
                <c:pt idx="9">
                  <c:v>7691100</c:v>
                </c:pt>
                <c:pt idx="10">
                  <c:v>7586100</c:v>
                </c:pt>
                <c:pt idx="11">
                  <c:v>9245400</c:v>
                </c:pt>
                <c:pt idx="12">
                  <c:v>9240100</c:v>
                </c:pt>
                <c:pt idx="13">
                  <c:v>9691500</c:v>
                </c:pt>
                <c:pt idx="14">
                  <c:v>10433900</c:v>
                </c:pt>
                <c:pt idx="15">
                  <c:v>11434300</c:v>
                </c:pt>
                <c:pt idx="16">
                  <c:v>12376300</c:v>
                </c:pt>
                <c:pt idx="17">
                  <c:v>13189800</c:v>
                </c:pt>
                <c:pt idx="18">
                  <c:v>12893500</c:v>
                </c:pt>
                <c:pt idx="19">
                  <c:v>13659800</c:v>
                </c:pt>
                <c:pt idx="20">
                  <c:v>14553200</c:v>
                </c:pt>
                <c:pt idx="21">
                  <c:v>14935600</c:v>
                </c:pt>
                <c:pt idx="22">
                  <c:v>15498900</c:v>
                </c:pt>
                <c:pt idx="23">
                  <c:v>17253700</c:v>
                </c:pt>
                <c:pt idx="24">
                  <c:v>17076500</c:v>
                </c:pt>
                <c:pt idx="25">
                  <c:v>17524800</c:v>
                </c:pt>
                <c:pt idx="26">
                  <c:v>18293800</c:v>
                </c:pt>
                <c:pt idx="27">
                  <c:v>19856100</c:v>
                </c:pt>
                <c:pt idx="28">
                  <c:v>19984900</c:v>
                </c:pt>
                <c:pt idx="29">
                  <c:v>21010100</c:v>
                </c:pt>
                <c:pt idx="30">
                  <c:v>22767500</c:v>
                </c:pt>
                <c:pt idx="31">
                  <c:v>21721100</c:v>
                </c:pt>
                <c:pt idx="32">
                  <c:v>22538400</c:v>
                </c:pt>
                <c:pt idx="33">
                  <c:v>23053500</c:v>
                </c:pt>
                <c:pt idx="34">
                  <c:v>23704300</c:v>
                </c:pt>
                <c:pt idx="35">
                  <c:v>24238700</c:v>
                </c:pt>
                <c:pt idx="36">
                  <c:v>25122800</c:v>
                </c:pt>
                <c:pt idx="37">
                  <c:v>25777300</c:v>
                </c:pt>
                <c:pt idx="38">
                  <c:v>26349700</c:v>
                </c:pt>
                <c:pt idx="39">
                  <c:v>30269300</c:v>
                </c:pt>
                <c:pt idx="40">
                  <c:v>27812500</c:v>
                </c:pt>
                <c:pt idx="41">
                  <c:v>28629400</c:v>
                </c:pt>
                <c:pt idx="42">
                  <c:v>29325800</c:v>
                </c:pt>
                <c:pt idx="43">
                  <c:v>29797600</c:v>
                </c:pt>
                <c:pt idx="44">
                  <c:v>30525100</c:v>
                </c:pt>
                <c:pt idx="45">
                  <c:v>31150200</c:v>
                </c:pt>
                <c:pt idx="46">
                  <c:v>31982600</c:v>
                </c:pt>
                <c:pt idx="47">
                  <c:v>32425600</c:v>
                </c:pt>
                <c:pt idx="48">
                  <c:v>32924200</c:v>
                </c:pt>
                <c:pt idx="49">
                  <c:v>33800500</c:v>
                </c:pt>
              </c:numCache>
            </c:numRef>
          </c:val>
          <c:smooth val="0"/>
          <c:extLst>
            <c:ext xmlns:c16="http://schemas.microsoft.com/office/drawing/2014/chart" uri="{C3380CC4-5D6E-409C-BE32-E72D297353CC}">
              <c16:uniqueId val="{00000000-BFBC-44B3-9ECB-6277CAE79403}"/>
            </c:ext>
          </c:extLst>
        </c:ser>
        <c:dLbls>
          <c:showLegendKey val="0"/>
          <c:showVal val="0"/>
          <c:showCatName val="0"/>
          <c:showSerName val="0"/>
          <c:showPercent val="0"/>
          <c:showBubbleSize val="0"/>
        </c:dLbls>
        <c:marker val="1"/>
        <c:smooth val="0"/>
        <c:axId val="159082288"/>
        <c:axId val="159070224"/>
        <c:extLst>
          <c:ext xmlns:c15="http://schemas.microsoft.com/office/drawing/2012/chart" uri="{02D57815-91ED-43cb-92C2-25804820EDAC}">
            <c15:filteredLineSeries>
              <c15:ser>
                <c:idx val="0"/>
                <c:order val="0"/>
                <c:tx>
                  <c:strRef>
                    <c:extLst>
                      <c:ext uri="{02D57815-91ED-43cb-92C2-25804820EDAC}">
                        <c15:formulaRef>
                          <c15:sqref>Sorted!$A$1</c15:sqref>
                        </c15:formulaRef>
                      </c:ext>
                    </c:extLst>
                    <c:strCache>
                      <c:ptCount val="1"/>
                      <c:pt idx="0">
                        <c:v>elems</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numRef>
                    <c:extLst>
                      <c:ext uri="{02D57815-91ED-43cb-92C2-25804820EDAC}">
                        <c15:formulaRef>
                          <c15:sqref>Sorted!$A$2:$A$51</c15:sqref>
                        </c15:formulaRef>
                      </c:ext>
                    </c:extLst>
                    <c:numCache>
                      <c:formatCode>General</c:formatCode>
                      <c:ptCount val="50"/>
                      <c:pt idx="0">
                        <c:v>20000</c:v>
                      </c:pt>
                      <c:pt idx="1">
                        <c:v>40000</c:v>
                      </c:pt>
                      <c:pt idx="2">
                        <c:v>60000</c:v>
                      </c:pt>
                      <c:pt idx="3">
                        <c:v>80000</c:v>
                      </c:pt>
                      <c:pt idx="4">
                        <c:v>100000</c:v>
                      </c:pt>
                      <c:pt idx="5">
                        <c:v>120000</c:v>
                      </c:pt>
                      <c:pt idx="6">
                        <c:v>140000</c:v>
                      </c:pt>
                      <c:pt idx="7">
                        <c:v>160000</c:v>
                      </c:pt>
                      <c:pt idx="8">
                        <c:v>180000</c:v>
                      </c:pt>
                      <c:pt idx="9">
                        <c:v>200000</c:v>
                      </c:pt>
                      <c:pt idx="10">
                        <c:v>220000</c:v>
                      </c:pt>
                      <c:pt idx="11">
                        <c:v>240000</c:v>
                      </c:pt>
                      <c:pt idx="12">
                        <c:v>260000</c:v>
                      </c:pt>
                      <c:pt idx="13">
                        <c:v>280000</c:v>
                      </c:pt>
                      <c:pt idx="14">
                        <c:v>300000</c:v>
                      </c:pt>
                      <c:pt idx="15">
                        <c:v>320000</c:v>
                      </c:pt>
                      <c:pt idx="16">
                        <c:v>340000</c:v>
                      </c:pt>
                      <c:pt idx="17">
                        <c:v>360000</c:v>
                      </c:pt>
                      <c:pt idx="18">
                        <c:v>380000</c:v>
                      </c:pt>
                      <c:pt idx="19">
                        <c:v>400000</c:v>
                      </c:pt>
                      <c:pt idx="20">
                        <c:v>420000</c:v>
                      </c:pt>
                      <c:pt idx="21">
                        <c:v>440000</c:v>
                      </c:pt>
                      <c:pt idx="22">
                        <c:v>460000</c:v>
                      </c:pt>
                      <c:pt idx="23">
                        <c:v>480000</c:v>
                      </c:pt>
                      <c:pt idx="24">
                        <c:v>500000</c:v>
                      </c:pt>
                      <c:pt idx="25">
                        <c:v>520000</c:v>
                      </c:pt>
                      <c:pt idx="26">
                        <c:v>540000</c:v>
                      </c:pt>
                      <c:pt idx="27">
                        <c:v>560000</c:v>
                      </c:pt>
                      <c:pt idx="28">
                        <c:v>580000</c:v>
                      </c:pt>
                      <c:pt idx="29">
                        <c:v>600000</c:v>
                      </c:pt>
                      <c:pt idx="30">
                        <c:v>620000</c:v>
                      </c:pt>
                      <c:pt idx="31">
                        <c:v>640000</c:v>
                      </c:pt>
                      <c:pt idx="32">
                        <c:v>660000</c:v>
                      </c:pt>
                      <c:pt idx="33">
                        <c:v>680000</c:v>
                      </c:pt>
                      <c:pt idx="34">
                        <c:v>700000</c:v>
                      </c:pt>
                      <c:pt idx="35">
                        <c:v>720000</c:v>
                      </c:pt>
                      <c:pt idx="36">
                        <c:v>740000</c:v>
                      </c:pt>
                      <c:pt idx="37">
                        <c:v>760000</c:v>
                      </c:pt>
                      <c:pt idx="38">
                        <c:v>780000</c:v>
                      </c:pt>
                      <c:pt idx="39">
                        <c:v>800000</c:v>
                      </c:pt>
                      <c:pt idx="40">
                        <c:v>820000</c:v>
                      </c:pt>
                      <c:pt idx="41">
                        <c:v>840000</c:v>
                      </c:pt>
                      <c:pt idx="42">
                        <c:v>860000</c:v>
                      </c:pt>
                      <c:pt idx="43">
                        <c:v>880000</c:v>
                      </c:pt>
                      <c:pt idx="44">
                        <c:v>900000</c:v>
                      </c:pt>
                      <c:pt idx="45">
                        <c:v>920000</c:v>
                      </c:pt>
                      <c:pt idx="46">
                        <c:v>940000</c:v>
                      </c:pt>
                      <c:pt idx="47">
                        <c:v>960000</c:v>
                      </c:pt>
                      <c:pt idx="48">
                        <c:v>980000</c:v>
                      </c:pt>
                      <c:pt idx="49">
                        <c:v>1000000</c:v>
                      </c:pt>
                    </c:numCache>
                  </c:numRef>
                </c:cat>
                <c:val>
                  <c:numRef>
                    <c:extLst>
                      <c:ext uri="{02D57815-91ED-43cb-92C2-25804820EDAC}">
                        <c15:formulaRef>
                          <c15:sqref>Sorted!$A$2:$A$51</c15:sqref>
                        </c15:formulaRef>
                      </c:ext>
                    </c:extLst>
                    <c:numCache>
                      <c:formatCode>General</c:formatCode>
                      <c:ptCount val="50"/>
                      <c:pt idx="0">
                        <c:v>20000</c:v>
                      </c:pt>
                      <c:pt idx="1">
                        <c:v>40000</c:v>
                      </c:pt>
                      <c:pt idx="2">
                        <c:v>60000</c:v>
                      </c:pt>
                      <c:pt idx="3">
                        <c:v>80000</c:v>
                      </c:pt>
                      <c:pt idx="4">
                        <c:v>100000</c:v>
                      </c:pt>
                      <c:pt idx="5">
                        <c:v>120000</c:v>
                      </c:pt>
                      <c:pt idx="6">
                        <c:v>140000</c:v>
                      </c:pt>
                      <c:pt idx="7">
                        <c:v>160000</c:v>
                      </c:pt>
                      <c:pt idx="8">
                        <c:v>180000</c:v>
                      </c:pt>
                      <c:pt idx="9">
                        <c:v>200000</c:v>
                      </c:pt>
                      <c:pt idx="10">
                        <c:v>220000</c:v>
                      </c:pt>
                      <c:pt idx="11">
                        <c:v>240000</c:v>
                      </c:pt>
                      <c:pt idx="12">
                        <c:v>260000</c:v>
                      </c:pt>
                      <c:pt idx="13">
                        <c:v>280000</c:v>
                      </c:pt>
                      <c:pt idx="14">
                        <c:v>300000</c:v>
                      </c:pt>
                      <c:pt idx="15">
                        <c:v>320000</c:v>
                      </c:pt>
                      <c:pt idx="16">
                        <c:v>340000</c:v>
                      </c:pt>
                      <c:pt idx="17">
                        <c:v>360000</c:v>
                      </c:pt>
                      <c:pt idx="18">
                        <c:v>380000</c:v>
                      </c:pt>
                      <c:pt idx="19">
                        <c:v>400000</c:v>
                      </c:pt>
                      <c:pt idx="20">
                        <c:v>420000</c:v>
                      </c:pt>
                      <c:pt idx="21">
                        <c:v>440000</c:v>
                      </c:pt>
                      <c:pt idx="22">
                        <c:v>460000</c:v>
                      </c:pt>
                      <c:pt idx="23">
                        <c:v>480000</c:v>
                      </c:pt>
                      <c:pt idx="24">
                        <c:v>500000</c:v>
                      </c:pt>
                      <c:pt idx="25">
                        <c:v>520000</c:v>
                      </c:pt>
                      <c:pt idx="26">
                        <c:v>540000</c:v>
                      </c:pt>
                      <c:pt idx="27">
                        <c:v>560000</c:v>
                      </c:pt>
                      <c:pt idx="28">
                        <c:v>580000</c:v>
                      </c:pt>
                      <c:pt idx="29">
                        <c:v>600000</c:v>
                      </c:pt>
                      <c:pt idx="30">
                        <c:v>620000</c:v>
                      </c:pt>
                      <c:pt idx="31">
                        <c:v>640000</c:v>
                      </c:pt>
                      <c:pt idx="32">
                        <c:v>660000</c:v>
                      </c:pt>
                      <c:pt idx="33">
                        <c:v>680000</c:v>
                      </c:pt>
                      <c:pt idx="34">
                        <c:v>700000</c:v>
                      </c:pt>
                      <c:pt idx="35">
                        <c:v>720000</c:v>
                      </c:pt>
                      <c:pt idx="36">
                        <c:v>740000</c:v>
                      </c:pt>
                      <c:pt idx="37">
                        <c:v>760000</c:v>
                      </c:pt>
                      <c:pt idx="38">
                        <c:v>780000</c:v>
                      </c:pt>
                      <c:pt idx="39">
                        <c:v>800000</c:v>
                      </c:pt>
                      <c:pt idx="40">
                        <c:v>820000</c:v>
                      </c:pt>
                      <c:pt idx="41">
                        <c:v>840000</c:v>
                      </c:pt>
                      <c:pt idx="42">
                        <c:v>860000</c:v>
                      </c:pt>
                      <c:pt idx="43">
                        <c:v>880000</c:v>
                      </c:pt>
                      <c:pt idx="44">
                        <c:v>900000</c:v>
                      </c:pt>
                      <c:pt idx="45">
                        <c:v>920000</c:v>
                      </c:pt>
                      <c:pt idx="46">
                        <c:v>940000</c:v>
                      </c:pt>
                      <c:pt idx="47">
                        <c:v>960000</c:v>
                      </c:pt>
                      <c:pt idx="48">
                        <c:v>980000</c:v>
                      </c:pt>
                      <c:pt idx="49">
                        <c:v>1000000</c:v>
                      </c:pt>
                    </c:numCache>
                  </c:numRef>
                </c:val>
                <c:smooth val="0"/>
                <c:extLst>
                  <c:ext xmlns:c16="http://schemas.microsoft.com/office/drawing/2014/chart" uri="{C3380CC4-5D6E-409C-BE32-E72D297353CC}">
                    <c16:uniqueId val="{00000002-BFBC-44B3-9ECB-6277CAE79403}"/>
                  </c:ext>
                </c:extLst>
              </c15:ser>
            </c15:filteredLineSeries>
          </c:ext>
        </c:extLst>
      </c:lineChart>
      <c:lineChart>
        <c:grouping val="standard"/>
        <c:varyColors val="0"/>
        <c:ser>
          <c:idx val="2"/>
          <c:order val="2"/>
          <c:tx>
            <c:strRef>
              <c:f>Sorted!$C$1</c:f>
              <c:strCache>
                <c:ptCount val="1"/>
                <c:pt idx="0">
                  <c:v>iters</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val>
            <c:numRef>
              <c:f>Sorted!$C$2:$C$51</c:f>
              <c:numCache>
                <c:formatCode>General</c:formatCode>
                <c:ptCount val="50"/>
                <c:pt idx="0">
                  <c:v>146074</c:v>
                </c:pt>
                <c:pt idx="1">
                  <c:v>291535</c:v>
                </c:pt>
                <c:pt idx="2">
                  <c:v>437800</c:v>
                </c:pt>
                <c:pt idx="3">
                  <c:v>583723</c:v>
                </c:pt>
                <c:pt idx="4">
                  <c:v>729938</c:v>
                </c:pt>
                <c:pt idx="5">
                  <c:v>875869</c:v>
                </c:pt>
                <c:pt idx="6">
                  <c:v>1022525</c:v>
                </c:pt>
                <c:pt idx="7">
                  <c:v>1167808</c:v>
                </c:pt>
                <c:pt idx="8">
                  <c:v>1314094</c:v>
                </c:pt>
                <c:pt idx="9">
                  <c:v>1460871</c:v>
                </c:pt>
                <c:pt idx="10">
                  <c:v>1606642</c:v>
                </c:pt>
                <c:pt idx="11">
                  <c:v>1751221</c:v>
                </c:pt>
                <c:pt idx="12">
                  <c:v>1897942</c:v>
                </c:pt>
                <c:pt idx="13">
                  <c:v>2043579</c:v>
                </c:pt>
                <c:pt idx="14">
                  <c:v>2190296</c:v>
                </c:pt>
                <c:pt idx="15">
                  <c:v>2334093</c:v>
                </c:pt>
                <c:pt idx="16">
                  <c:v>2481926</c:v>
                </c:pt>
                <c:pt idx="17">
                  <c:v>2626914</c:v>
                </c:pt>
                <c:pt idx="18">
                  <c:v>2773743</c:v>
                </c:pt>
                <c:pt idx="19">
                  <c:v>2920108</c:v>
                </c:pt>
                <c:pt idx="20">
                  <c:v>3066707</c:v>
                </c:pt>
                <c:pt idx="21">
                  <c:v>3212829</c:v>
                </c:pt>
                <c:pt idx="22">
                  <c:v>3359888</c:v>
                </c:pt>
                <c:pt idx="23">
                  <c:v>3503818</c:v>
                </c:pt>
                <c:pt idx="24">
                  <c:v>3648026</c:v>
                </c:pt>
                <c:pt idx="25">
                  <c:v>3795765</c:v>
                </c:pt>
                <c:pt idx="26">
                  <c:v>3941341</c:v>
                </c:pt>
                <c:pt idx="27">
                  <c:v>4089215</c:v>
                </c:pt>
                <c:pt idx="28">
                  <c:v>4234665</c:v>
                </c:pt>
                <c:pt idx="29">
                  <c:v>4379030</c:v>
                </c:pt>
                <c:pt idx="30">
                  <c:v>4526448</c:v>
                </c:pt>
                <c:pt idx="31">
                  <c:v>4672194</c:v>
                </c:pt>
                <c:pt idx="32">
                  <c:v>4819817</c:v>
                </c:pt>
                <c:pt idx="33">
                  <c:v>4963180</c:v>
                </c:pt>
                <c:pt idx="34">
                  <c:v>5109206</c:v>
                </c:pt>
                <c:pt idx="35">
                  <c:v>5257517</c:v>
                </c:pt>
                <c:pt idx="36">
                  <c:v>5401607</c:v>
                </c:pt>
                <c:pt idx="37">
                  <c:v>5547886</c:v>
                </c:pt>
                <c:pt idx="38">
                  <c:v>5694053</c:v>
                </c:pt>
                <c:pt idx="39">
                  <c:v>5839950</c:v>
                </c:pt>
                <c:pt idx="40">
                  <c:v>5986438</c:v>
                </c:pt>
                <c:pt idx="41">
                  <c:v>6131981</c:v>
                </c:pt>
                <c:pt idx="42">
                  <c:v>6275564</c:v>
                </c:pt>
                <c:pt idx="43">
                  <c:v>6425925</c:v>
                </c:pt>
                <c:pt idx="44">
                  <c:v>6571104</c:v>
                </c:pt>
                <c:pt idx="45">
                  <c:v>6715351</c:v>
                </c:pt>
                <c:pt idx="46">
                  <c:v>6860871</c:v>
                </c:pt>
                <c:pt idx="47">
                  <c:v>7006551</c:v>
                </c:pt>
                <c:pt idx="48">
                  <c:v>7154476</c:v>
                </c:pt>
                <c:pt idx="49">
                  <c:v>7302251</c:v>
                </c:pt>
              </c:numCache>
            </c:numRef>
          </c:val>
          <c:smooth val="0"/>
          <c:extLst>
            <c:ext xmlns:c16="http://schemas.microsoft.com/office/drawing/2014/chart" uri="{C3380CC4-5D6E-409C-BE32-E72D297353CC}">
              <c16:uniqueId val="{00000001-BFBC-44B3-9ECB-6277CAE79403}"/>
            </c:ext>
          </c:extLst>
        </c:ser>
        <c:dLbls>
          <c:showLegendKey val="0"/>
          <c:showVal val="0"/>
          <c:showCatName val="0"/>
          <c:showSerName val="0"/>
          <c:showPercent val="0"/>
          <c:showBubbleSize val="0"/>
        </c:dLbls>
        <c:marker val="1"/>
        <c:smooth val="0"/>
        <c:axId val="1006645039"/>
        <c:axId val="1006644623"/>
      </c:lineChart>
      <c:catAx>
        <c:axId val="15908228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ru-RU"/>
          </a:p>
        </c:txPr>
        <c:crossAx val="159070224"/>
        <c:crosses val="autoZero"/>
        <c:auto val="1"/>
        <c:lblAlgn val="ctr"/>
        <c:lblOffset val="100"/>
        <c:noMultiLvlLbl val="0"/>
      </c:catAx>
      <c:valAx>
        <c:axId val="15907022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ru-RU"/>
          </a:p>
        </c:txPr>
        <c:crossAx val="159082288"/>
        <c:crosses val="autoZero"/>
        <c:crossBetween val="between"/>
      </c:valAx>
      <c:valAx>
        <c:axId val="1006644623"/>
        <c:scaling>
          <c:orientation val="minMax"/>
        </c:scaling>
        <c:delete val="0"/>
        <c:axPos val="r"/>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ru-RU"/>
          </a:p>
        </c:txPr>
        <c:crossAx val="1006645039"/>
        <c:crosses val="max"/>
        <c:crossBetween val="between"/>
      </c:valAx>
      <c:catAx>
        <c:axId val="1006645039"/>
        <c:scaling>
          <c:orientation val="minMax"/>
        </c:scaling>
        <c:delete val="1"/>
        <c:axPos val="b"/>
        <c:majorTickMark val="out"/>
        <c:minorTickMark val="none"/>
        <c:tickLblPos val="nextTo"/>
        <c:crossAx val="1006644623"/>
        <c:crosses val="autoZero"/>
        <c:auto val="1"/>
        <c:lblAlgn val="ctr"/>
        <c:lblOffset val="100"/>
        <c:noMultiLvlLbl val="0"/>
      </c:catAx>
      <c:spPr>
        <a:noFill/>
        <a:ln>
          <a:noFill/>
        </a:ln>
        <a:effectLst/>
      </c:spPr>
    </c:plotArea>
    <c:legend>
      <c:legendPos val="b"/>
      <c:layout>
        <c:manualLayout>
          <c:xMode val="edge"/>
          <c:yMode val="edge"/>
          <c:x val="0.33863013998250219"/>
          <c:y val="0.92187445319335082"/>
          <c:w val="0.31718394575678038"/>
          <c:h val="7.670508231925556E-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ru-RU"/>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ru-RU"/>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Smoothsort</a:t>
            </a:r>
            <a:r>
              <a:rPr lang="en-US" baseline="0"/>
              <a:t> </a:t>
            </a:r>
            <a:r>
              <a:rPr lang="ru-RU" baseline="0"/>
              <a:t>на почти отсорт</a:t>
            </a:r>
            <a:r>
              <a:rPr lang="en-US" baseline="0"/>
              <a:t>.</a:t>
            </a:r>
            <a:r>
              <a:rPr lang="ru-RU" baseline="0"/>
              <a:t> массиве </a:t>
            </a:r>
            <a:r>
              <a:rPr lang="en-US" baseline="0"/>
              <a:t>vs O(n)</a:t>
            </a:r>
            <a:endParaRPr lang="ru-RU"/>
          </a:p>
        </c:rich>
      </c:tx>
      <c:layout>
        <c:manualLayout>
          <c:xMode val="edge"/>
          <c:yMode val="edge"/>
          <c:x val="0.17428455818022748"/>
          <c:y val="1.385889056231346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ru-RU"/>
        </a:p>
      </c:txPr>
    </c:title>
    <c:autoTitleDeleted val="0"/>
    <c:plotArea>
      <c:layout>
        <c:manualLayout>
          <c:layoutTarget val="inner"/>
          <c:xMode val="edge"/>
          <c:yMode val="edge"/>
          <c:x val="0.13980314960629922"/>
          <c:y val="0.17171296296296298"/>
          <c:w val="0.82391907261592301"/>
          <c:h val="0.61498432487605714"/>
        </c:manualLayout>
      </c:layout>
      <c:lineChart>
        <c:grouping val="standard"/>
        <c:varyColors val="0"/>
        <c:ser>
          <c:idx val="1"/>
          <c:order val="1"/>
          <c:tx>
            <c:strRef>
              <c:f>Sorted!$B$1</c:f>
              <c:strCache>
                <c:ptCount val="1"/>
                <c:pt idx="0">
                  <c:v>nanoSec</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numRef>
              <c:f>Sorted!$A$2:$A$51</c:f>
              <c:numCache>
                <c:formatCode>General</c:formatCode>
                <c:ptCount val="50"/>
                <c:pt idx="0">
                  <c:v>20000</c:v>
                </c:pt>
                <c:pt idx="1">
                  <c:v>40000</c:v>
                </c:pt>
                <c:pt idx="2">
                  <c:v>60000</c:v>
                </c:pt>
                <c:pt idx="3">
                  <c:v>80000</c:v>
                </c:pt>
                <c:pt idx="4">
                  <c:v>100000</c:v>
                </c:pt>
                <c:pt idx="5">
                  <c:v>120000</c:v>
                </c:pt>
                <c:pt idx="6">
                  <c:v>140000</c:v>
                </c:pt>
                <c:pt idx="7">
                  <c:v>160000</c:v>
                </c:pt>
                <c:pt idx="8">
                  <c:v>180000</c:v>
                </c:pt>
                <c:pt idx="9">
                  <c:v>200000</c:v>
                </c:pt>
                <c:pt idx="10">
                  <c:v>220000</c:v>
                </c:pt>
                <c:pt idx="11">
                  <c:v>240000</c:v>
                </c:pt>
                <c:pt idx="12">
                  <c:v>260000</c:v>
                </c:pt>
                <c:pt idx="13">
                  <c:v>280000</c:v>
                </c:pt>
                <c:pt idx="14">
                  <c:v>300000</c:v>
                </c:pt>
                <c:pt idx="15">
                  <c:v>320000</c:v>
                </c:pt>
                <c:pt idx="16">
                  <c:v>340000</c:v>
                </c:pt>
                <c:pt idx="17">
                  <c:v>360000</c:v>
                </c:pt>
                <c:pt idx="18">
                  <c:v>380000</c:v>
                </c:pt>
                <c:pt idx="19">
                  <c:v>400000</c:v>
                </c:pt>
                <c:pt idx="20">
                  <c:v>420000</c:v>
                </c:pt>
                <c:pt idx="21">
                  <c:v>440000</c:v>
                </c:pt>
                <c:pt idx="22">
                  <c:v>460000</c:v>
                </c:pt>
                <c:pt idx="23">
                  <c:v>480000</c:v>
                </c:pt>
                <c:pt idx="24">
                  <c:v>500000</c:v>
                </c:pt>
                <c:pt idx="25">
                  <c:v>520000</c:v>
                </c:pt>
                <c:pt idx="26">
                  <c:v>540000</c:v>
                </c:pt>
                <c:pt idx="27">
                  <c:v>560000</c:v>
                </c:pt>
                <c:pt idx="28">
                  <c:v>580000</c:v>
                </c:pt>
                <c:pt idx="29">
                  <c:v>600000</c:v>
                </c:pt>
                <c:pt idx="30">
                  <c:v>620000</c:v>
                </c:pt>
                <c:pt idx="31">
                  <c:v>640000</c:v>
                </c:pt>
                <c:pt idx="32">
                  <c:v>660000</c:v>
                </c:pt>
                <c:pt idx="33">
                  <c:v>680000</c:v>
                </c:pt>
                <c:pt idx="34">
                  <c:v>700000</c:v>
                </c:pt>
                <c:pt idx="35">
                  <c:v>720000</c:v>
                </c:pt>
                <c:pt idx="36">
                  <c:v>740000</c:v>
                </c:pt>
                <c:pt idx="37">
                  <c:v>760000</c:v>
                </c:pt>
                <c:pt idx="38">
                  <c:v>780000</c:v>
                </c:pt>
                <c:pt idx="39">
                  <c:v>800000</c:v>
                </c:pt>
                <c:pt idx="40">
                  <c:v>820000</c:v>
                </c:pt>
                <c:pt idx="41">
                  <c:v>840000</c:v>
                </c:pt>
                <c:pt idx="42">
                  <c:v>860000</c:v>
                </c:pt>
                <c:pt idx="43">
                  <c:v>880000</c:v>
                </c:pt>
                <c:pt idx="44">
                  <c:v>900000</c:v>
                </c:pt>
                <c:pt idx="45">
                  <c:v>920000</c:v>
                </c:pt>
                <c:pt idx="46">
                  <c:v>940000</c:v>
                </c:pt>
                <c:pt idx="47">
                  <c:v>960000</c:v>
                </c:pt>
                <c:pt idx="48">
                  <c:v>980000</c:v>
                </c:pt>
                <c:pt idx="49">
                  <c:v>1000000</c:v>
                </c:pt>
              </c:numCache>
            </c:numRef>
          </c:cat>
          <c:val>
            <c:numRef>
              <c:f>Sorted!$B$2:$B$51</c:f>
              <c:numCache>
                <c:formatCode>General</c:formatCode>
                <c:ptCount val="50"/>
                <c:pt idx="0">
                  <c:v>17080200</c:v>
                </c:pt>
                <c:pt idx="1">
                  <c:v>11582200</c:v>
                </c:pt>
                <c:pt idx="2">
                  <c:v>5010200</c:v>
                </c:pt>
                <c:pt idx="3">
                  <c:v>5618400</c:v>
                </c:pt>
                <c:pt idx="4">
                  <c:v>8299600</c:v>
                </c:pt>
                <c:pt idx="5">
                  <c:v>4595200</c:v>
                </c:pt>
                <c:pt idx="6">
                  <c:v>5971500</c:v>
                </c:pt>
                <c:pt idx="7">
                  <c:v>7025500</c:v>
                </c:pt>
                <c:pt idx="8">
                  <c:v>7261600</c:v>
                </c:pt>
                <c:pt idx="9">
                  <c:v>7691100</c:v>
                </c:pt>
                <c:pt idx="10">
                  <c:v>7586100</c:v>
                </c:pt>
                <c:pt idx="11">
                  <c:v>9245400</c:v>
                </c:pt>
                <c:pt idx="12">
                  <c:v>9240100</c:v>
                </c:pt>
                <c:pt idx="13">
                  <c:v>9691500</c:v>
                </c:pt>
                <c:pt idx="14">
                  <c:v>10433900</c:v>
                </c:pt>
                <c:pt idx="15">
                  <c:v>11434300</c:v>
                </c:pt>
                <c:pt idx="16">
                  <c:v>12376300</c:v>
                </c:pt>
                <c:pt idx="17">
                  <c:v>13189800</c:v>
                </c:pt>
                <c:pt idx="18">
                  <c:v>12893500</c:v>
                </c:pt>
                <c:pt idx="19">
                  <c:v>13659800</c:v>
                </c:pt>
                <c:pt idx="20">
                  <c:v>14553200</c:v>
                </c:pt>
                <c:pt idx="21">
                  <c:v>14935600</c:v>
                </c:pt>
                <c:pt idx="22">
                  <c:v>15498900</c:v>
                </c:pt>
                <c:pt idx="23">
                  <c:v>17253700</c:v>
                </c:pt>
                <c:pt idx="24">
                  <c:v>17076500</c:v>
                </c:pt>
                <c:pt idx="25">
                  <c:v>17524800</c:v>
                </c:pt>
                <c:pt idx="26">
                  <c:v>18293800</c:v>
                </c:pt>
                <c:pt idx="27">
                  <c:v>19856100</c:v>
                </c:pt>
                <c:pt idx="28">
                  <c:v>19984900</c:v>
                </c:pt>
                <c:pt idx="29">
                  <c:v>21010100</c:v>
                </c:pt>
                <c:pt idx="30">
                  <c:v>22767500</c:v>
                </c:pt>
                <c:pt idx="31">
                  <c:v>21721100</c:v>
                </c:pt>
                <c:pt idx="32">
                  <c:v>22538400</c:v>
                </c:pt>
                <c:pt idx="33">
                  <c:v>23053500</c:v>
                </c:pt>
                <c:pt idx="34">
                  <c:v>23704300</c:v>
                </c:pt>
                <c:pt idx="35">
                  <c:v>24238700</c:v>
                </c:pt>
                <c:pt idx="36">
                  <c:v>25122800</c:v>
                </c:pt>
                <c:pt idx="37">
                  <c:v>25777300</c:v>
                </c:pt>
                <c:pt idx="38">
                  <c:v>26349700</c:v>
                </c:pt>
                <c:pt idx="39">
                  <c:v>30269300</c:v>
                </c:pt>
                <c:pt idx="40">
                  <c:v>27812500</c:v>
                </c:pt>
                <c:pt idx="41">
                  <c:v>28629400</c:v>
                </c:pt>
                <c:pt idx="42">
                  <c:v>29325800</c:v>
                </c:pt>
                <c:pt idx="43">
                  <c:v>29797600</c:v>
                </c:pt>
                <c:pt idx="44">
                  <c:v>30525100</c:v>
                </c:pt>
                <c:pt idx="45">
                  <c:v>31150200</c:v>
                </c:pt>
                <c:pt idx="46">
                  <c:v>31982600</c:v>
                </c:pt>
                <c:pt idx="47">
                  <c:v>32425600</c:v>
                </c:pt>
                <c:pt idx="48">
                  <c:v>32924200</c:v>
                </c:pt>
                <c:pt idx="49">
                  <c:v>33800500</c:v>
                </c:pt>
              </c:numCache>
            </c:numRef>
          </c:val>
          <c:smooth val="0"/>
          <c:extLst>
            <c:ext xmlns:c16="http://schemas.microsoft.com/office/drawing/2014/chart" uri="{C3380CC4-5D6E-409C-BE32-E72D297353CC}">
              <c16:uniqueId val="{00000000-8469-4798-B84D-AB443CEFCE77}"/>
            </c:ext>
          </c:extLst>
        </c:ser>
        <c:ser>
          <c:idx val="2"/>
          <c:order val="2"/>
          <c:tx>
            <c:strRef>
              <c:f>Sorted!$C$1</c:f>
              <c:strCache>
                <c:ptCount val="1"/>
                <c:pt idx="0">
                  <c:v>iters</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cat>
            <c:numRef>
              <c:f>Sorted!$A$2:$A$51</c:f>
              <c:numCache>
                <c:formatCode>General</c:formatCode>
                <c:ptCount val="50"/>
                <c:pt idx="0">
                  <c:v>20000</c:v>
                </c:pt>
                <c:pt idx="1">
                  <c:v>40000</c:v>
                </c:pt>
                <c:pt idx="2">
                  <c:v>60000</c:v>
                </c:pt>
                <c:pt idx="3">
                  <c:v>80000</c:v>
                </c:pt>
                <c:pt idx="4">
                  <c:v>100000</c:v>
                </c:pt>
                <c:pt idx="5">
                  <c:v>120000</c:v>
                </c:pt>
                <c:pt idx="6">
                  <c:v>140000</c:v>
                </c:pt>
                <c:pt idx="7">
                  <c:v>160000</c:v>
                </c:pt>
                <c:pt idx="8">
                  <c:v>180000</c:v>
                </c:pt>
                <c:pt idx="9">
                  <c:v>200000</c:v>
                </c:pt>
                <c:pt idx="10">
                  <c:v>220000</c:v>
                </c:pt>
                <c:pt idx="11">
                  <c:v>240000</c:v>
                </c:pt>
                <c:pt idx="12">
                  <c:v>260000</c:v>
                </c:pt>
                <c:pt idx="13">
                  <c:v>280000</c:v>
                </c:pt>
                <c:pt idx="14">
                  <c:v>300000</c:v>
                </c:pt>
                <c:pt idx="15">
                  <c:v>320000</c:v>
                </c:pt>
                <c:pt idx="16">
                  <c:v>340000</c:v>
                </c:pt>
                <c:pt idx="17">
                  <c:v>360000</c:v>
                </c:pt>
                <c:pt idx="18">
                  <c:v>380000</c:v>
                </c:pt>
                <c:pt idx="19">
                  <c:v>400000</c:v>
                </c:pt>
                <c:pt idx="20">
                  <c:v>420000</c:v>
                </c:pt>
                <c:pt idx="21">
                  <c:v>440000</c:v>
                </c:pt>
                <c:pt idx="22">
                  <c:v>460000</c:v>
                </c:pt>
                <c:pt idx="23">
                  <c:v>480000</c:v>
                </c:pt>
                <c:pt idx="24">
                  <c:v>500000</c:v>
                </c:pt>
                <c:pt idx="25">
                  <c:v>520000</c:v>
                </c:pt>
                <c:pt idx="26">
                  <c:v>540000</c:v>
                </c:pt>
                <c:pt idx="27">
                  <c:v>560000</c:v>
                </c:pt>
                <c:pt idx="28">
                  <c:v>580000</c:v>
                </c:pt>
                <c:pt idx="29">
                  <c:v>600000</c:v>
                </c:pt>
                <c:pt idx="30">
                  <c:v>620000</c:v>
                </c:pt>
                <c:pt idx="31">
                  <c:v>640000</c:v>
                </c:pt>
                <c:pt idx="32">
                  <c:v>660000</c:v>
                </c:pt>
                <c:pt idx="33">
                  <c:v>680000</c:v>
                </c:pt>
                <c:pt idx="34">
                  <c:v>700000</c:v>
                </c:pt>
                <c:pt idx="35">
                  <c:v>720000</c:v>
                </c:pt>
                <c:pt idx="36">
                  <c:v>740000</c:v>
                </c:pt>
                <c:pt idx="37">
                  <c:v>760000</c:v>
                </c:pt>
                <c:pt idx="38">
                  <c:v>780000</c:v>
                </c:pt>
                <c:pt idx="39">
                  <c:v>800000</c:v>
                </c:pt>
                <c:pt idx="40">
                  <c:v>820000</c:v>
                </c:pt>
                <c:pt idx="41">
                  <c:v>840000</c:v>
                </c:pt>
                <c:pt idx="42">
                  <c:v>860000</c:v>
                </c:pt>
                <c:pt idx="43">
                  <c:v>880000</c:v>
                </c:pt>
                <c:pt idx="44">
                  <c:v>900000</c:v>
                </c:pt>
                <c:pt idx="45">
                  <c:v>920000</c:v>
                </c:pt>
                <c:pt idx="46">
                  <c:v>940000</c:v>
                </c:pt>
                <c:pt idx="47">
                  <c:v>960000</c:v>
                </c:pt>
                <c:pt idx="48">
                  <c:v>980000</c:v>
                </c:pt>
                <c:pt idx="49">
                  <c:v>1000000</c:v>
                </c:pt>
              </c:numCache>
            </c:numRef>
          </c:cat>
          <c:val>
            <c:numRef>
              <c:f>Sorted!$C$2:$C$51</c:f>
              <c:numCache>
                <c:formatCode>General</c:formatCode>
                <c:ptCount val="50"/>
                <c:pt idx="0">
                  <c:v>146074</c:v>
                </c:pt>
                <c:pt idx="1">
                  <c:v>291535</c:v>
                </c:pt>
                <c:pt idx="2">
                  <c:v>437800</c:v>
                </c:pt>
                <c:pt idx="3">
                  <c:v>583723</c:v>
                </c:pt>
                <c:pt idx="4">
                  <c:v>729938</c:v>
                </c:pt>
                <c:pt idx="5">
                  <c:v>875869</c:v>
                </c:pt>
                <c:pt idx="6">
                  <c:v>1022525</c:v>
                </c:pt>
                <c:pt idx="7">
                  <c:v>1167808</c:v>
                </c:pt>
                <c:pt idx="8">
                  <c:v>1314094</c:v>
                </c:pt>
                <c:pt idx="9">
                  <c:v>1460871</c:v>
                </c:pt>
                <c:pt idx="10">
                  <c:v>1606642</c:v>
                </c:pt>
                <c:pt idx="11">
                  <c:v>1751221</c:v>
                </c:pt>
                <c:pt idx="12">
                  <c:v>1897942</c:v>
                </c:pt>
                <c:pt idx="13">
                  <c:v>2043579</c:v>
                </c:pt>
                <c:pt idx="14">
                  <c:v>2190296</c:v>
                </c:pt>
                <c:pt idx="15">
                  <c:v>2334093</c:v>
                </c:pt>
                <c:pt idx="16">
                  <c:v>2481926</c:v>
                </c:pt>
                <c:pt idx="17">
                  <c:v>2626914</c:v>
                </c:pt>
                <c:pt idx="18">
                  <c:v>2773743</c:v>
                </c:pt>
                <c:pt idx="19">
                  <c:v>2920108</c:v>
                </c:pt>
                <c:pt idx="20">
                  <c:v>3066707</c:v>
                </c:pt>
                <c:pt idx="21">
                  <c:v>3212829</c:v>
                </c:pt>
                <c:pt idx="22">
                  <c:v>3359888</c:v>
                </c:pt>
                <c:pt idx="23">
                  <c:v>3503818</c:v>
                </c:pt>
                <c:pt idx="24">
                  <c:v>3648026</c:v>
                </c:pt>
                <c:pt idx="25">
                  <c:v>3795765</c:v>
                </c:pt>
                <c:pt idx="26">
                  <c:v>3941341</c:v>
                </c:pt>
                <c:pt idx="27">
                  <c:v>4089215</c:v>
                </c:pt>
                <c:pt idx="28">
                  <c:v>4234665</c:v>
                </c:pt>
                <c:pt idx="29">
                  <c:v>4379030</c:v>
                </c:pt>
                <c:pt idx="30">
                  <c:v>4526448</c:v>
                </c:pt>
                <c:pt idx="31">
                  <c:v>4672194</c:v>
                </c:pt>
                <c:pt idx="32">
                  <c:v>4819817</c:v>
                </c:pt>
                <c:pt idx="33">
                  <c:v>4963180</c:v>
                </c:pt>
                <c:pt idx="34">
                  <c:v>5109206</c:v>
                </c:pt>
                <c:pt idx="35">
                  <c:v>5257517</c:v>
                </c:pt>
                <c:pt idx="36">
                  <c:v>5401607</c:v>
                </c:pt>
                <c:pt idx="37">
                  <c:v>5547886</c:v>
                </c:pt>
                <c:pt idx="38">
                  <c:v>5694053</c:v>
                </c:pt>
                <c:pt idx="39">
                  <c:v>5839950</c:v>
                </c:pt>
                <c:pt idx="40">
                  <c:v>5986438</c:v>
                </c:pt>
                <c:pt idx="41">
                  <c:v>6131981</c:v>
                </c:pt>
                <c:pt idx="42">
                  <c:v>6275564</c:v>
                </c:pt>
                <c:pt idx="43">
                  <c:v>6425925</c:v>
                </c:pt>
                <c:pt idx="44">
                  <c:v>6571104</c:v>
                </c:pt>
                <c:pt idx="45">
                  <c:v>6715351</c:v>
                </c:pt>
                <c:pt idx="46">
                  <c:v>6860871</c:v>
                </c:pt>
                <c:pt idx="47">
                  <c:v>7006551</c:v>
                </c:pt>
                <c:pt idx="48">
                  <c:v>7154476</c:v>
                </c:pt>
                <c:pt idx="49">
                  <c:v>7302251</c:v>
                </c:pt>
              </c:numCache>
            </c:numRef>
          </c:val>
          <c:smooth val="0"/>
          <c:extLst>
            <c:ext xmlns:c16="http://schemas.microsoft.com/office/drawing/2014/chart" uri="{C3380CC4-5D6E-409C-BE32-E72D297353CC}">
              <c16:uniqueId val="{00000001-8469-4798-B84D-AB443CEFCE77}"/>
            </c:ext>
          </c:extLst>
        </c:ser>
        <c:dLbls>
          <c:showLegendKey val="0"/>
          <c:showVal val="0"/>
          <c:showCatName val="0"/>
          <c:showSerName val="0"/>
          <c:showPercent val="0"/>
          <c:showBubbleSize val="0"/>
        </c:dLbls>
        <c:marker val="1"/>
        <c:smooth val="0"/>
        <c:axId val="159082288"/>
        <c:axId val="159070224"/>
        <c:extLst>
          <c:ext xmlns:c15="http://schemas.microsoft.com/office/drawing/2012/chart" uri="{02D57815-91ED-43cb-92C2-25804820EDAC}">
            <c15:filteredLineSeries>
              <c15:ser>
                <c:idx val="0"/>
                <c:order val="0"/>
                <c:tx>
                  <c:strRef>
                    <c:extLst>
                      <c:ext uri="{02D57815-91ED-43cb-92C2-25804820EDAC}">
                        <c15:formulaRef>
                          <c15:sqref>Sorted!$A$1</c15:sqref>
                        </c15:formulaRef>
                      </c:ext>
                    </c:extLst>
                    <c:strCache>
                      <c:ptCount val="1"/>
                      <c:pt idx="0">
                        <c:v>elems</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numRef>
                    <c:extLst>
                      <c:ext uri="{02D57815-91ED-43cb-92C2-25804820EDAC}">
                        <c15:formulaRef>
                          <c15:sqref>Sorted!$A$2:$A$51</c15:sqref>
                        </c15:formulaRef>
                      </c:ext>
                    </c:extLst>
                    <c:numCache>
                      <c:formatCode>General</c:formatCode>
                      <c:ptCount val="50"/>
                      <c:pt idx="0">
                        <c:v>20000</c:v>
                      </c:pt>
                      <c:pt idx="1">
                        <c:v>40000</c:v>
                      </c:pt>
                      <c:pt idx="2">
                        <c:v>60000</c:v>
                      </c:pt>
                      <c:pt idx="3">
                        <c:v>80000</c:v>
                      </c:pt>
                      <c:pt idx="4">
                        <c:v>100000</c:v>
                      </c:pt>
                      <c:pt idx="5">
                        <c:v>120000</c:v>
                      </c:pt>
                      <c:pt idx="6">
                        <c:v>140000</c:v>
                      </c:pt>
                      <c:pt idx="7">
                        <c:v>160000</c:v>
                      </c:pt>
                      <c:pt idx="8">
                        <c:v>180000</c:v>
                      </c:pt>
                      <c:pt idx="9">
                        <c:v>200000</c:v>
                      </c:pt>
                      <c:pt idx="10">
                        <c:v>220000</c:v>
                      </c:pt>
                      <c:pt idx="11">
                        <c:v>240000</c:v>
                      </c:pt>
                      <c:pt idx="12">
                        <c:v>260000</c:v>
                      </c:pt>
                      <c:pt idx="13">
                        <c:v>280000</c:v>
                      </c:pt>
                      <c:pt idx="14">
                        <c:v>300000</c:v>
                      </c:pt>
                      <c:pt idx="15">
                        <c:v>320000</c:v>
                      </c:pt>
                      <c:pt idx="16">
                        <c:v>340000</c:v>
                      </c:pt>
                      <c:pt idx="17">
                        <c:v>360000</c:v>
                      </c:pt>
                      <c:pt idx="18">
                        <c:v>380000</c:v>
                      </c:pt>
                      <c:pt idx="19">
                        <c:v>400000</c:v>
                      </c:pt>
                      <c:pt idx="20">
                        <c:v>420000</c:v>
                      </c:pt>
                      <c:pt idx="21">
                        <c:v>440000</c:v>
                      </c:pt>
                      <c:pt idx="22">
                        <c:v>460000</c:v>
                      </c:pt>
                      <c:pt idx="23">
                        <c:v>480000</c:v>
                      </c:pt>
                      <c:pt idx="24">
                        <c:v>500000</c:v>
                      </c:pt>
                      <c:pt idx="25">
                        <c:v>520000</c:v>
                      </c:pt>
                      <c:pt idx="26">
                        <c:v>540000</c:v>
                      </c:pt>
                      <c:pt idx="27">
                        <c:v>560000</c:v>
                      </c:pt>
                      <c:pt idx="28">
                        <c:v>580000</c:v>
                      </c:pt>
                      <c:pt idx="29">
                        <c:v>600000</c:v>
                      </c:pt>
                      <c:pt idx="30">
                        <c:v>620000</c:v>
                      </c:pt>
                      <c:pt idx="31">
                        <c:v>640000</c:v>
                      </c:pt>
                      <c:pt idx="32">
                        <c:v>660000</c:v>
                      </c:pt>
                      <c:pt idx="33">
                        <c:v>680000</c:v>
                      </c:pt>
                      <c:pt idx="34">
                        <c:v>700000</c:v>
                      </c:pt>
                      <c:pt idx="35">
                        <c:v>720000</c:v>
                      </c:pt>
                      <c:pt idx="36">
                        <c:v>740000</c:v>
                      </c:pt>
                      <c:pt idx="37">
                        <c:v>760000</c:v>
                      </c:pt>
                      <c:pt idx="38">
                        <c:v>780000</c:v>
                      </c:pt>
                      <c:pt idx="39">
                        <c:v>800000</c:v>
                      </c:pt>
                      <c:pt idx="40">
                        <c:v>820000</c:v>
                      </c:pt>
                      <c:pt idx="41">
                        <c:v>840000</c:v>
                      </c:pt>
                      <c:pt idx="42">
                        <c:v>860000</c:v>
                      </c:pt>
                      <c:pt idx="43">
                        <c:v>880000</c:v>
                      </c:pt>
                      <c:pt idx="44">
                        <c:v>900000</c:v>
                      </c:pt>
                      <c:pt idx="45">
                        <c:v>920000</c:v>
                      </c:pt>
                      <c:pt idx="46">
                        <c:v>940000</c:v>
                      </c:pt>
                      <c:pt idx="47">
                        <c:v>960000</c:v>
                      </c:pt>
                      <c:pt idx="48">
                        <c:v>980000</c:v>
                      </c:pt>
                      <c:pt idx="49">
                        <c:v>1000000</c:v>
                      </c:pt>
                    </c:numCache>
                  </c:numRef>
                </c:cat>
                <c:val>
                  <c:numRef>
                    <c:extLst>
                      <c:ext uri="{02D57815-91ED-43cb-92C2-25804820EDAC}">
                        <c15:formulaRef>
                          <c15:sqref>Sorted!$A$2:$A$51</c15:sqref>
                        </c15:formulaRef>
                      </c:ext>
                    </c:extLst>
                    <c:numCache>
                      <c:formatCode>General</c:formatCode>
                      <c:ptCount val="50"/>
                      <c:pt idx="0">
                        <c:v>20000</c:v>
                      </c:pt>
                      <c:pt idx="1">
                        <c:v>40000</c:v>
                      </c:pt>
                      <c:pt idx="2">
                        <c:v>60000</c:v>
                      </c:pt>
                      <c:pt idx="3">
                        <c:v>80000</c:v>
                      </c:pt>
                      <c:pt idx="4">
                        <c:v>100000</c:v>
                      </c:pt>
                      <c:pt idx="5">
                        <c:v>120000</c:v>
                      </c:pt>
                      <c:pt idx="6">
                        <c:v>140000</c:v>
                      </c:pt>
                      <c:pt idx="7">
                        <c:v>160000</c:v>
                      </c:pt>
                      <c:pt idx="8">
                        <c:v>180000</c:v>
                      </c:pt>
                      <c:pt idx="9">
                        <c:v>200000</c:v>
                      </c:pt>
                      <c:pt idx="10">
                        <c:v>220000</c:v>
                      </c:pt>
                      <c:pt idx="11">
                        <c:v>240000</c:v>
                      </c:pt>
                      <c:pt idx="12">
                        <c:v>260000</c:v>
                      </c:pt>
                      <c:pt idx="13">
                        <c:v>280000</c:v>
                      </c:pt>
                      <c:pt idx="14">
                        <c:v>300000</c:v>
                      </c:pt>
                      <c:pt idx="15">
                        <c:v>320000</c:v>
                      </c:pt>
                      <c:pt idx="16">
                        <c:v>340000</c:v>
                      </c:pt>
                      <c:pt idx="17">
                        <c:v>360000</c:v>
                      </c:pt>
                      <c:pt idx="18">
                        <c:v>380000</c:v>
                      </c:pt>
                      <c:pt idx="19">
                        <c:v>400000</c:v>
                      </c:pt>
                      <c:pt idx="20">
                        <c:v>420000</c:v>
                      </c:pt>
                      <c:pt idx="21">
                        <c:v>440000</c:v>
                      </c:pt>
                      <c:pt idx="22">
                        <c:v>460000</c:v>
                      </c:pt>
                      <c:pt idx="23">
                        <c:v>480000</c:v>
                      </c:pt>
                      <c:pt idx="24">
                        <c:v>500000</c:v>
                      </c:pt>
                      <c:pt idx="25">
                        <c:v>520000</c:v>
                      </c:pt>
                      <c:pt idx="26">
                        <c:v>540000</c:v>
                      </c:pt>
                      <c:pt idx="27">
                        <c:v>560000</c:v>
                      </c:pt>
                      <c:pt idx="28">
                        <c:v>580000</c:v>
                      </c:pt>
                      <c:pt idx="29">
                        <c:v>600000</c:v>
                      </c:pt>
                      <c:pt idx="30">
                        <c:v>620000</c:v>
                      </c:pt>
                      <c:pt idx="31">
                        <c:v>640000</c:v>
                      </c:pt>
                      <c:pt idx="32">
                        <c:v>660000</c:v>
                      </c:pt>
                      <c:pt idx="33">
                        <c:v>680000</c:v>
                      </c:pt>
                      <c:pt idx="34">
                        <c:v>700000</c:v>
                      </c:pt>
                      <c:pt idx="35">
                        <c:v>720000</c:v>
                      </c:pt>
                      <c:pt idx="36">
                        <c:v>740000</c:v>
                      </c:pt>
                      <c:pt idx="37">
                        <c:v>760000</c:v>
                      </c:pt>
                      <c:pt idx="38">
                        <c:v>780000</c:v>
                      </c:pt>
                      <c:pt idx="39">
                        <c:v>800000</c:v>
                      </c:pt>
                      <c:pt idx="40">
                        <c:v>820000</c:v>
                      </c:pt>
                      <c:pt idx="41">
                        <c:v>840000</c:v>
                      </c:pt>
                      <c:pt idx="42">
                        <c:v>860000</c:v>
                      </c:pt>
                      <c:pt idx="43">
                        <c:v>880000</c:v>
                      </c:pt>
                      <c:pt idx="44">
                        <c:v>900000</c:v>
                      </c:pt>
                      <c:pt idx="45">
                        <c:v>920000</c:v>
                      </c:pt>
                      <c:pt idx="46">
                        <c:v>940000</c:v>
                      </c:pt>
                      <c:pt idx="47">
                        <c:v>960000</c:v>
                      </c:pt>
                      <c:pt idx="48">
                        <c:v>980000</c:v>
                      </c:pt>
                      <c:pt idx="49">
                        <c:v>1000000</c:v>
                      </c:pt>
                    </c:numCache>
                  </c:numRef>
                </c:val>
                <c:smooth val="0"/>
                <c:extLst>
                  <c:ext xmlns:c16="http://schemas.microsoft.com/office/drawing/2014/chart" uri="{C3380CC4-5D6E-409C-BE32-E72D297353CC}">
                    <c16:uniqueId val="{00000003-8469-4798-B84D-AB443CEFCE77}"/>
                  </c:ext>
                </c:extLst>
              </c15:ser>
            </c15:filteredLineSeries>
          </c:ext>
        </c:extLst>
      </c:lineChart>
      <c:lineChart>
        <c:grouping val="standard"/>
        <c:varyColors val="0"/>
        <c:ser>
          <c:idx val="3"/>
          <c:order val="3"/>
          <c:tx>
            <c:strRef>
              <c:f>Sorted!$D$1</c:f>
              <c:strCache>
                <c:ptCount val="1"/>
                <c:pt idx="0">
                  <c:v>n</c:v>
                </c:pt>
              </c:strCache>
            </c:strRef>
          </c:tx>
          <c:spPr>
            <a:ln w="28575" cap="rnd">
              <a:solidFill>
                <a:schemeClr val="accent4"/>
              </a:solidFill>
              <a:round/>
            </a:ln>
            <a:effectLst/>
          </c:spPr>
          <c:marker>
            <c:symbol val="circle"/>
            <c:size val="5"/>
            <c:spPr>
              <a:solidFill>
                <a:schemeClr val="accent4"/>
              </a:solidFill>
              <a:ln w="9525">
                <a:solidFill>
                  <a:schemeClr val="accent4"/>
                </a:solidFill>
              </a:ln>
              <a:effectLst/>
            </c:spPr>
          </c:marker>
          <c:val>
            <c:numRef>
              <c:f>Sorted!$D$2:$D$51</c:f>
              <c:numCache>
                <c:formatCode>General</c:formatCode>
                <c:ptCount val="50"/>
                <c:pt idx="0">
                  <c:v>20000</c:v>
                </c:pt>
                <c:pt idx="1">
                  <c:v>40000</c:v>
                </c:pt>
                <c:pt idx="2">
                  <c:v>60000</c:v>
                </c:pt>
                <c:pt idx="3">
                  <c:v>80000</c:v>
                </c:pt>
                <c:pt idx="4">
                  <c:v>100000</c:v>
                </c:pt>
                <c:pt idx="5">
                  <c:v>120000</c:v>
                </c:pt>
                <c:pt idx="6">
                  <c:v>140000</c:v>
                </c:pt>
                <c:pt idx="7">
                  <c:v>160000</c:v>
                </c:pt>
                <c:pt idx="8">
                  <c:v>180000</c:v>
                </c:pt>
                <c:pt idx="9">
                  <c:v>200000</c:v>
                </c:pt>
                <c:pt idx="10">
                  <c:v>220000</c:v>
                </c:pt>
                <c:pt idx="11">
                  <c:v>240000</c:v>
                </c:pt>
                <c:pt idx="12">
                  <c:v>260000</c:v>
                </c:pt>
                <c:pt idx="13">
                  <c:v>280000</c:v>
                </c:pt>
                <c:pt idx="14">
                  <c:v>300000</c:v>
                </c:pt>
                <c:pt idx="15">
                  <c:v>320000</c:v>
                </c:pt>
                <c:pt idx="16">
                  <c:v>340000</c:v>
                </c:pt>
                <c:pt idx="17">
                  <c:v>360000</c:v>
                </c:pt>
                <c:pt idx="18">
                  <c:v>380000</c:v>
                </c:pt>
                <c:pt idx="19">
                  <c:v>400000</c:v>
                </c:pt>
                <c:pt idx="20">
                  <c:v>420000</c:v>
                </c:pt>
                <c:pt idx="21">
                  <c:v>440000</c:v>
                </c:pt>
                <c:pt idx="22">
                  <c:v>460000</c:v>
                </c:pt>
                <c:pt idx="23">
                  <c:v>480000</c:v>
                </c:pt>
                <c:pt idx="24">
                  <c:v>500000</c:v>
                </c:pt>
                <c:pt idx="25">
                  <c:v>520000</c:v>
                </c:pt>
                <c:pt idx="26">
                  <c:v>540000</c:v>
                </c:pt>
                <c:pt idx="27">
                  <c:v>560000</c:v>
                </c:pt>
                <c:pt idx="28">
                  <c:v>580000</c:v>
                </c:pt>
                <c:pt idx="29">
                  <c:v>600000</c:v>
                </c:pt>
                <c:pt idx="30">
                  <c:v>620000</c:v>
                </c:pt>
                <c:pt idx="31">
                  <c:v>640000</c:v>
                </c:pt>
                <c:pt idx="32">
                  <c:v>660000</c:v>
                </c:pt>
                <c:pt idx="33">
                  <c:v>680000</c:v>
                </c:pt>
                <c:pt idx="34">
                  <c:v>700000</c:v>
                </c:pt>
                <c:pt idx="35">
                  <c:v>720000</c:v>
                </c:pt>
                <c:pt idx="36">
                  <c:v>740000</c:v>
                </c:pt>
                <c:pt idx="37">
                  <c:v>760000</c:v>
                </c:pt>
                <c:pt idx="38">
                  <c:v>780000</c:v>
                </c:pt>
                <c:pt idx="39">
                  <c:v>800000</c:v>
                </c:pt>
                <c:pt idx="40">
                  <c:v>820000</c:v>
                </c:pt>
                <c:pt idx="41">
                  <c:v>840000</c:v>
                </c:pt>
                <c:pt idx="42">
                  <c:v>860000</c:v>
                </c:pt>
                <c:pt idx="43">
                  <c:v>880000</c:v>
                </c:pt>
                <c:pt idx="44">
                  <c:v>900000</c:v>
                </c:pt>
                <c:pt idx="45">
                  <c:v>920000</c:v>
                </c:pt>
                <c:pt idx="46">
                  <c:v>940000</c:v>
                </c:pt>
                <c:pt idx="47">
                  <c:v>960000</c:v>
                </c:pt>
                <c:pt idx="48">
                  <c:v>980000</c:v>
                </c:pt>
                <c:pt idx="49">
                  <c:v>1000000</c:v>
                </c:pt>
              </c:numCache>
            </c:numRef>
          </c:val>
          <c:smooth val="0"/>
          <c:extLst>
            <c:ext xmlns:c16="http://schemas.microsoft.com/office/drawing/2014/chart" uri="{C3380CC4-5D6E-409C-BE32-E72D297353CC}">
              <c16:uniqueId val="{00000002-8469-4798-B84D-AB443CEFCE77}"/>
            </c:ext>
          </c:extLst>
        </c:ser>
        <c:dLbls>
          <c:showLegendKey val="0"/>
          <c:showVal val="0"/>
          <c:showCatName val="0"/>
          <c:showSerName val="0"/>
          <c:showPercent val="0"/>
          <c:showBubbleSize val="0"/>
        </c:dLbls>
        <c:marker val="1"/>
        <c:smooth val="0"/>
        <c:axId val="1211434927"/>
        <c:axId val="646006368"/>
      </c:lineChart>
      <c:catAx>
        <c:axId val="15908228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ru-RU"/>
          </a:p>
        </c:txPr>
        <c:crossAx val="159070224"/>
        <c:crosses val="autoZero"/>
        <c:auto val="1"/>
        <c:lblAlgn val="ctr"/>
        <c:lblOffset val="100"/>
        <c:noMultiLvlLbl val="0"/>
      </c:catAx>
      <c:valAx>
        <c:axId val="15907022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ru-RU"/>
          </a:p>
        </c:txPr>
        <c:crossAx val="159082288"/>
        <c:crosses val="autoZero"/>
        <c:crossBetween val="between"/>
      </c:valAx>
      <c:valAx>
        <c:axId val="646006368"/>
        <c:scaling>
          <c:orientation val="minMax"/>
        </c:scaling>
        <c:delete val="0"/>
        <c:axPos val="r"/>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ru-RU"/>
          </a:p>
        </c:txPr>
        <c:crossAx val="1211434927"/>
        <c:crosses val="max"/>
        <c:crossBetween val="between"/>
      </c:valAx>
      <c:catAx>
        <c:axId val="1211434927"/>
        <c:scaling>
          <c:orientation val="minMax"/>
        </c:scaling>
        <c:delete val="1"/>
        <c:axPos val="b"/>
        <c:majorTickMark val="out"/>
        <c:minorTickMark val="none"/>
        <c:tickLblPos val="nextTo"/>
        <c:crossAx val="646006368"/>
        <c:crosses val="autoZero"/>
        <c:auto val="1"/>
        <c:lblAlgn val="ctr"/>
        <c:lblOffset val="100"/>
        <c:noMultiLvlLbl val="0"/>
      </c:catAx>
      <c:spPr>
        <a:noFill/>
        <a:ln>
          <a:noFill/>
        </a:ln>
        <a:effectLst/>
      </c:spPr>
    </c:plotArea>
    <c:legend>
      <c:legendPos val="b"/>
      <c:layout>
        <c:manualLayout>
          <c:xMode val="edge"/>
          <c:yMode val="edge"/>
          <c:x val="0.28796916010498685"/>
          <c:y val="0.92187445319335082"/>
          <c:w val="0.41295056867891516"/>
          <c:h val="7.670508231925556E-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ru-RU"/>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ru-RU"/>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400" b="0" i="0" u="none" strike="noStrike" kern="1200" spc="0" baseline="0">
                <a:solidFill>
                  <a:sysClr val="windowText" lastClr="000000">
                    <a:lumMod val="65000"/>
                    <a:lumOff val="35000"/>
                  </a:sysClr>
                </a:solidFill>
                <a:latin typeface="+mn-lt"/>
                <a:ea typeface="+mn-ea"/>
                <a:cs typeface="+mn-cs"/>
              </a:defRPr>
            </a:pPr>
            <a:r>
              <a:rPr lang="en-US" sz="1400" b="0" i="0" baseline="0">
                <a:effectLst/>
              </a:rPr>
              <a:t>SmoothSort </a:t>
            </a:r>
            <a:r>
              <a:rPr lang="ru-RU" sz="1400" b="0" i="0" u="none" strike="noStrike" baseline="0">
                <a:effectLst/>
              </a:rPr>
              <a:t>на почти отсорт</a:t>
            </a:r>
            <a:r>
              <a:rPr lang="en-US" sz="1400" b="0" i="0" u="none" strike="noStrike" baseline="0">
                <a:effectLst/>
              </a:rPr>
              <a:t>.</a:t>
            </a:r>
            <a:r>
              <a:rPr lang="ru-RU" sz="1400" b="0" i="0" u="none" strike="noStrike" baseline="0">
                <a:effectLst/>
              </a:rPr>
              <a:t> массиве</a:t>
            </a:r>
            <a:r>
              <a:rPr lang="en-US" sz="1400" b="0" i="0" u="none" strike="noStrike" baseline="0">
                <a:effectLst/>
              </a:rPr>
              <a:t> vs O(nlogn )</a:t>
            </a:r>
            <a:endParaRPr lang="ru-RU" sz="1400">
              <a:effectLst/>
            </a:endParaRPr>
          </a:p>
          <a:p>
            <a:pPr marL="0" marR="0" lvl="0" indent="0" algn="ctr" defTabSz="914400" rtl="0" eaLnBrk="1" fontAlgn="auto" latinLnBrk="0" hangingPunct="1">
              <a:lnSpc>
                <a:spcPct val="100000"/>
              </a:lnSpc>
              <a:spcBef>
                <a:spcPts val="0"/>
              </a:spcBef>
              <a:spcAft>
                <a:spcPts val="0"/>
              </a:spcAft>
              <a:buClrTx/>
              <a:buSzTx/>
              <a:buFontTx/>
              <a:buNone/>
              <a:tabLst/>
              <a:defRPr>
                <a:solidFill>
                  <a:sysClr val="windowText" lastClr="000000">
                    <a:lumMod val="65000"/>
                    <a:lumOff val="35000"/>
                  </a:sysClr>
                </a:solidFill>
              </a:defRPr>
            </a:pPr>
            <a:endParaRPr lang="ru-RU"/>
          </a:p>
        </c:rich>
      </c:tx>
      <c:overlay val="0"/>
      <c:spPr>
        <a:noFill/>
        <a:ln>
          <a:noFill/>
        </a:ln>
        <a:effectLst/>
      </c:spPr>
      <c:txPr>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400" b="0" i="0" u="none" strike="noStrike" kern="1200" spc="0" baseline="0">
              <a:solidFill>
                <a:sysClr val="windowText" lastClr="000000">
                  <a:lumMod val="65000"/>
                  <a:lumOff val="35000"/>
                </a:sysClr>
              </a:solidFill>
              <a:latin typeface="+mn-lt"/>
              <a:ea typeface="+mn-ea"/>
              <a:cs typeface="+mn-cs"/>
            </a:defRPr>
          </a:pPr>
          <a:endParaRPr lang="ru-RU"/>
        </a:p>
      </c:txPr>
    </c:title>
    <c:autoTitleDeleted val="0"/>
    <c:plotArea>
      <c:layout>
        <c:manualLayout>
          <c:layoutTarget val="inner"/>
          <c:xMode val="edge"/>
          <c:yMode val="edge"/>
          <c:x val="0.13980314960629922"/>
          <c:y val="0.17171296296296298"/>
          <c:w val="0.82391907261592301"/>
          <c:h val="0.61498432487605714"/>
        </c:manualLayout>
      </c:layout>
      <c:lineChart>
        <c:grouping val="standard"/>
        <c:varyColors val="0"/>
        <c:ser>
          <c:idx val="1"/>
          <c:order val="1"/>
          <c:tx>
            <c:strRef>
              <c:f>Sorted!$B$1</c:f>
              <c:strCache>
                <c:ptCount val="1"/>
                <c:pt idx="0">
                  <c:v>nanoSec</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numRef>
              <c:f>Sorted!$A$2:$A$51</c:f>
              <c:numCache>
                <c:formatCode>General</c:formatCode>
                <c:ptCount val="50"/>
                <c:pt idx="0">
                  <c:v>20000</c:v>
                </c:pt>
                <c:pt idx="1">
                  <c:v>40000</c:v>
                </c:pt>
                <c:pt idx="2">
                  <c:v>60000</c:v>
                </c:pt>
                <c:pt idx="3">
                  <c:v>80000</c:v>
                </c:pt>
                <c:pt idx="4">
                  <c:v>100000</c:v>
                </c:pt>
                <c:pt idx="5">
                  <c:v>120000</c:v>
                </c:pt>
                <c:pt idx="6">
                  <c:v>140000</c:v>
                </c:pt>
                <c:pt idx="7">
                  <c:v>160000</c:v>
                </c:pt>
                <c:pt idx="8">
                  <c:v>180000</c:v>
                </c:pt>
                <c:pt idx="9">
                  <c:v>200000</c:v>
                </c:pt>
                <c:pt idx="10">
                  <c:v>220000</c:v>
                </c:pt>
                <c:pt idx="11">
                  <c:v>240000</c:v>
                </c:pt>
                <c:pt idx="12">
                  <c:v>260000</c:v>
                </c:pt>
                <c:pt idx="13">
                  <c:v>280000</c:v>
                </c:pt>
                <c:pt idx="14">
                  <c:v>300000</c:v>
                </c:pt>
                <c:pt idx="15">
                  <c:v>320000</c:v>
                </c:pt>
                <c:pt idx="16">
                  <c:v>340000</c:v>
                </c:pt>
                <c:pt idx="17">
                  <c:v>360000</c:v>
                </c:pt>
                <c:pt idx="18">
                  <c:v>380000</c:v>
                </c:pt>
                <c:pt idx="19">
                  <c:v>400000</c:v>
                </c:pt>
                <c:pt idx="20">
                  <c:v>420000</c:v>
                </c:pt>
                <c:pt idx="21">
                  <c:v>440000</c:v>
                </c:pt>
                <c:pt idx="22">
                  <c:v>460000</c:v>
                </c:pt>
                <c:pt idx="23">
                  <c:v>480000</c:v>
                </c:pt>
                <c:pt idx="24">
                  <c:v>500000</c:v>
                </c:pt>
                <c:pt idx="25">
                  <c:v>520000</c:v>
                </c:pt>
                <c:pt idx="26">
                  <c:v>540000</c:v>
                </c:pt>
                <c:pt idx="27">
                  <c:v>560000</c:v>
                </c:pt>
                <c:pt idx="28">
                  <c:v>580000</c:v>
                </c:pt>
                <c:pt idx="29">
                  <c:v>600000</c:v>
                </c:pt>
                <c:pt idx="30">
                  <c:v>620000</c:v>
                </c:pt>
                <c:pt idx="31">
                  <c:v>640000</c:v>
                </c:pt>
                <c:pt idx="32">
                  <c:v>660000</c:v>
                </c:pt>
                <c:pt idx="33">
                  <c:v>680000</c:v>
                </c:pt>
                <c:pt idx="34">
                  <c:v>700000</c:v>
                </c:pt>
                <c:pt idx="35">
                  <c:v>720000</c:v>
                </c:pt>
                <c:pt idx="36">
                  <c:v>740000</c:v>
                </c:pt>
                <c:pt idx="37">
                  <c:v>760000</c:v>
                </c:pt>
                <c:pt idx="38">
                  <c:v>780000</c:v>
                </c:pt>
                <c:pt idx="39">
                  <c:v>800000</c:v>
                </c:pt>
                <c:pt idx="40">
                  <c:v>820000</c:v>
                </c:pt>
                <c:pt idx="41">
                  <c:v>840000</c:v>
                </c:pt>
                <c:pt idx="42">
                  <c:v>860000</c:v>
                </c:pt>
                <c:pt idx="43">
                  <c:v>880000</c:v>
                </c:pt>
                <c:pt idx="44">
                  <c:v>900000</c:v>
                </c:pt>
                <c:pt idx="45">
                  <c:v>920000</c:v>
                </c:pt>
                <c:pt idx="46">
                  <c:v>940000</c:v>
                </c:pt>
                <c:pt idx="47">
                  <c:v>960000</c:v>
                </c:pt>
                <c:pt idx="48">
                  <c:v>980000</c:v>
                </c:pt>
                <c:pt idx="49">
                  <c:v>1000000</c:v>
                </c:pt>
              </c:numCache>
            </c:numRef>
          </c:cat>
          <c:val>
            <c:numRef>
              <c:f>Sorted!$B$2:$B$51</c:f>
              <c:numCache>
                <c:formatCode>General</c:formatCode>
                <c:ptCount val="50"/>
                <c:pt idx="0">
                  <c:v>17080200</c:v>
                </c:pt>
                <c:pt idx="1">
                  <c:v>11582200</c:v>
                </c:pt>
                <c:pt idx="2">
                  <c:v>5010200</c:v>
                </c:pt>
                <c:pt idx="3">
                  <c:v>5618400</c:v>
                </c:pt>
                <c:pt idx="4">
                  <c:v>8299600</c:v>
                </c:pt>
                <c:pt idx="5">
                  <c:v>4595200</c:v>
                </c:pt>
                <c:pt idx="6">
                  <c:v>5971500</c:v>
                </c:pt>
                <c:pt idx="7">
                  <c:v>7025500</c:v>
                </c:pt>
                <c:pt idx="8">
                  <c:v>7261600</c:v>
                </c:pt>
                <c:pt idx="9">
                  <c:v>7691100</c:v>
                </c:pt>
                <c:pt idx="10">
                  <c:v>7586100</c:v>
                </c:pt>
                <c:pt idx="11">
                  <c:v>9245400</c:v>
                </c:pt>
                <c:pt idx="12">
                  <c:v>9240100</c:v>
                </c:pt>
                <c:pt idx="13">
                  <c:v>9691500</c:v>
                </c:pt>
                <c:pt idx="14">
                  <c:v>10433900</c:v>
                </c:pt>
                <c:pt idx="15">
                  <c:v>11434300</c:v>
                </c:pt>
                <c:pt idx="16">
                  <c:v>12376300</c:v>
                </c:pt>
                <c:pt idx="17">
                  <c:v>13189800</c:v>
                </c:pt>
                <c:pt idx="18">
                  <c:v>12893500</c:v>
                </c:pt>
                <c:pt idx="19">
                  <c:v>13659800</c:v>
                </c:pt>
                <c:pt idx="20">
                  <c:v>14553200</c:v>
                </c:pt>
                <c:pt idx="21">
                  <c:v>14935600</c:v>
                </c:pt>
                <c:pt idx="22">
                  <c:v>15498900</c:v>
                </c:pt>
                <c:pt idx="23">
                  <c:v>17253700</c:v>
                </c:pt>
                <c:pt idx="24">
                  <c:v>17076500</c:v>
                </c:pt>
                <c:pt idx="25">
                  <c:v>17524800</c:v>
                </c:pt>
                <c:pt idx="26">
                  <c:v>18293800</c:v>
                </c:pt>
                <c:pt idx="27">
                  <c:v>19856100</c:v>
                </c:pt>
                <c:pt idx="28">
                  <c:v>19984900</c:v>
                </c:pt>
                <c:pt idx="29">
                  <c:v>21010100</c:v>
                </c:pt>
                <c:pt idx="30">
                  <c:v>22767500</c:v>
                </c:pt>
                <c:pt idx="31">
                  <c:v>21721100</c:v>
                </c:pt>
                <c:pt idx="32">
                  <c:v>22538400</c:v>
                </c:pt>
                <c:pt idx="33">
                  <c:v>23053500</c:v>
                </c:pt>
                <c:pt idx="34">
                  <c:v>23704300</c:v>
                </c:pt>
                <c:pt idx="35">
                  <c:v>24238700</c:v>
                </c:pt>
                <c:pt idx="36">
                  <c:v>25122800</c:v>
                </c:pt>
                <c:pt idx="37">
                  <c:v>25777300</c:v>
                </c:pt>
                <c:pt idx="38">
                  <c:v>26349700</c:v>
                </c:pt>
                <c:pt idx="39">
                  <c:v>30269300</c:v>
                </c:pt>
                <c:pt idx="40">
                  <c:v>27812500</c:v>
                </c:pt>
                <c:pt idx="41">
                  <c:v>28629400</c:v>
                </c:pt>
                <c:pt idx="42">
                  <c:v>29325800</c:v>
                </c:pt>
                <c:pt idx="43">
                  <c:v>29797600</c:v>
                </c:pt>
                <c:pt idx="44">
                  <c:v>30525100</c:v>
                </c:pt>
                <c:pt idx="45">
                  <c:v>31150200</c:v>
                </c:pt>
                <c:pt idx="46">
                  <c:v>31982600</c:v>
                </c:pt>
                <c:pt idx="47">
                  <c:v>32425600</c:v>
                </c:pt>
                <c:pt idx="48">
                  <c:v>32924200</c:v>
                </c:pt>
                <c:pt idx="49">
                  <c:v>33800500</c:v>
                </c:pt>
              </c:numCache>
            </c:numRef>
          </c:val>
          <c:smooth val="0"/>
          <c:extLst>
            <c:ext xmlns:c16="http://schemas.microsoft.com/office/drawing/2014/chart" uri="{C3380CC4-5D6E-409C-BE32-E72D297353CC}">
              <c16:uniqueId val="{00000000-ADA1-4300-90FC-D154D46D3121}"/>
            </c:ext>
          </c:extLst>
        </c:ser>
        <c:ser>
          <c:idx val="2"/>
          <c:order val="2"/>
          <c:tx>
            <c:strRef>
              <c:f>Sorted!$C$1</c:f>
              <c:strCache>
                <c:ptCount val="1"/>
                <c:pt idx="0">
                  <c:v>iters</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cat>
            <c:numRef>
              <c:f>Sorted!$A$2:$A$51</c:f>
              <c:numCache>
                <c:formatCode>General</c:formatCode>
                <c:ptCount val="50"/>
                <c:pt idx="0">
                  <c:v>20000</c:v>
                </c:pt>
                <c:pt idx="1">
                  <c:v>40000</c:v>
                </c:pt>
                <c:pt idx="2">
                  <c:v>60000</c:v>
                </c:pt>
                <c:pt idx="3">
                  <c:v>80000</c:v>
                </c:pt>
                <c:pt idx="4">
                  <c:v>100000</c:v>
                </c:pt>
                <c:pt idx="5">
                  <c:v>120000</c:v>
                </c:pt>
                <c:pt idx="6">
                  <c:v>140000</c:v>
                </c:pt>
                <c:pt idx="7">
                  <c:v>160000</c:v>
                </c:pt>
                <c:pt idx="8">
                  <c:v>180000</c:v>
                </c:pt>
                <c:pt idx="9">
                  <c:v>200000</c:v>
                </c:pt>
                <c:pt idx="10">
                  <c:v>220000</c:v>
                </c:pt>
                <c:pt idx="11">
                  <c:v>240000</c:v>
                </c:pt>
                <c:pt idx="12">
                  <c:v>260000</c:v>
                </c:pt>
                <c:pt idx="13">
                  <c:v>280000</c:v>
                </c:pt>
                <c:pt idx="14">
                  <c:v>300000</c:v>
                </c:pt>
                <c:pt idx="15">
                  <c:v>320000</c:v>
                </c:pt>
                <c:pt idx="16">
                  <c:v>340000</c:v>
                </c:pt>
                <c:pt idx="17">
                  <c:v>360000</c:v>
                </c:pt>
                <c:pt idx="18">
                  <c:v>380000</c:v>
                </c:pt>
                <c:pt idx="19">
                  <c:v>400000</c:v>
                </c:pt>
                <c:pt idx="20">
                  <c:v>420000</c:v>
                </c:pt>
                <c:pt idx="21">
                  <c:v>440000</c:v>
                </c:pt>
                <c:pt idx="22">
                  <c:v>460000</c:v>
                </c:pt>
                <c:pt idx="23">
                  <c:v>480000</c:v>
                </c:pt>
                <c:pt idx="24">
                  <c:v>500000</c:v>
                </c:pt>
                <c:pt idx="25">
                  <c:v>520000</c:v>
                </c:pt>
                <c:pt idx="26">
                  <c:v>540000</c:v>
                </c:pt>
                <c:pt idx="27">
                  <c:v>560000</c:v>
                </c:pt>
                <c:pt idx="28">
                  <c:v>580000</c:v>
                </c:pt>
                <c:pt idx="29">
                  <c:v>600000</c:v>
                </c:pt>
                <c:pt idx="30">
                  <c:v>620000</c:v>
                </c:pt>
                <c:pt idx="31">
                  <c:v>640000</c:v>
                </c:pt>
                <c:pt idx="32">
                  <c:v>660000</c:v>
                </c:pt>
                <c:pt idx="33">
                  <c:v>680000</c:v>
                </c:pt>
                <c:pt idx="34">
                  <c:v>700000</c:v>
                </c:pt>
                <c:pt idx="35">
                  <c:v>720000</c:v>
                </c:pt>
                <c:pt idx="36">
                  <c:v>740000</c:v>
                </c:pt>
                <c:pt idx="37">
                  <c:v>760000</c:v>
                </c:pt>
                <c:pt idx="38">
                  <c:v>780000</c:v>
                </c:pt>
                <c:pt idx="39">
                  <c:v>800000</c:v>
                </c:pt>
                <c:pt idx="40">
                  <c:v>820000</c:v>
                </c:pt>
                <c:pt idx="41">
                  <c:v>840000</c:v>
                </c:pt>
                <c:pt idx="42">
                  <c:v>860000</c:v>
                </c:pt>
                <c:pt idx="43">
                  <c:v>880000</c:v>
                </c:pt>
                <c:pt idx="44">
                  <c:v>900000</c:v>
                </c:pt>
                <c:pt idx="45">
                  <c:v>920000</c:v>
                </c:pt>
                <c:pt idx="46">
                  <c:v>940000</c:v>
                </c:pt>
                <c:pt idx="47">
                  <c:v>960000</c:v>
                </c:pt>
                <c:pt idx="48">
                  <c:v>980000</c:v>
                </c:pt>
                <c:pt idx="49">
                  <c:v>1000000</c:v>
                </c:pt>
              </c:numCache>
            </c:numRef>
          </c:cat>
          <c:val>
            <c:numRef>
              <c:f>Sorted!$C$2:$C$51</c:f>
              <c:numCache>
                <c:formatCode>General</c:formatCode>
                <c:ptCount val="50"/>
                <c:pt idx="0">
                  <c:v>146074</c:v>
                </c:pt>
                <c:pt idx="1">
                  <c:v>291535</c:v>
                </c:pt>
                <c:pt idx="2">
                  <c:v>437800</c:v>
                </c:pt>
                <c:pt idx="3">
                  <c:v>583723</c:v>
                </c:pt>
                <c:pt idx="4">
                  <c:v>729938</c:v>
                </c:pt>
                <c:pt idx="5">
                  <c:v>875869</c:v>
                </c:pt>
                <c:pt idx="6">
                  <c:v>1022525</c:v>
                </c:pt>
                <c:pt idx="7">
                  <c:v>1167808</c:v>
                </c:pt>
                <c:pt idx="8">
                  <c:v>1314094</c:v>
                </c:pt>
                <c:pt idx="9">
                  <c:v>1460871</c:v>
                </c:pt>
                <c:pt idx="10">
                  <c:v>1606642</c:v>
                </c:pt>
                <c:pt idx="11">
                  <c:v>1751221</c:v>
                </c:pt>
                <c:pt idx="12">
                  <c:v>1897942</c:v>
                </c:pt>
                <c:pt idx="13">
                  <c:v>2043579</c:v>
                </c:pt>
                <c:pt idx="14">
                  <c:v>2190296</c:v>
                </c:pt>
                <c:pt idx="15">
                  <c:v>2334093</c:v>
                </c:pt>
                <c:pt idx="16">
                  <c:v>2481926</c:v>
                </c:pt>
                <c:pt idx="17">
                  <c:v>2626914</c:v>
                </c:pt>
                <c:pt idx="18">
                  <c:v>2773743</c:v>
                </c:pt>
                <c:pt idx="19">
                  <c:v>2920108</c:v>
                </c:pt>
                <c:pt idx="20">
                  <c:v>3066707</c:v>
                </c:pt>
                <c:pt idx="21">
                  <c:v>3212829</c:v>
                </c:pt>
                <c:pt idx="22">
                  <c:v>3359888</c:v>
                </c:pt>
                <c:pt idx="23">
                  <c:v>3503818</c:v>
                </c:pt>
                <c:pt idx="24">
                  <c:v>3648026</c:v>
                </c:pt>
                <c:pt idx="25">
                  <c:v>3795765</c:v>
                </c:pt>
                <c:pt idx="26">
                  <c:v>3941341</c:v>
                </c:pt>
                <c:pt idx="27">
                  <c:v>4089215</c:v>
                </c:pt>
                <c:pt idx="28">
                  <c:v>4234665</c:v>
                </c:pt>
                <c:pt idx="29">
                  <c:v>4379030</c:v>
                </c:pt>
                <c:pt idx="30">
                  <c:v>4526448</c:v>
                </c:pt>
                <c:pt idx="31">
                  <c:v>4672194</c:v>
                </c:pt>
                <c:pt idx="32">
                  <c:v>4819817</c:v>
                </c:pt>
                <c:pt idx="33">
                  <c:v>4963180</c:v>
                </c:pt>
                <c:pt idx="34">
                  <c:v>5109206</c:v>
                </c:pt>
                <c:pt idx="35">
                  <c:v>5257517</c:v>
                </c:pt>
                <c:pt idx="36">
                  <c:v>5401607</c:v>
                </c:pt>
                <c:pt idx="37">
                  <c:v>5547886</c:v>
                </c:pt>
                <c:pt idx="38">
                  <c:v>5694053</c:v>
                </c:pt>
                <c:pt idx="39">
                  <c:v>5839950</c:v>
                </c:pt>
                <c:pt idx="40">
                  <c:v>5986438</c:v>
                </c:pt>
                <c:pt idx="41">
                  <c:v>6131981</c:v>
                </c:pt>
                <c:pt idx="42">
                  <c:v>6275564</c:v>
                </c:pt>
                <c:pt idx="43">
                  <c:v>6425925</c:v>
                </c:pt>
                <c:pt idx="44">
                  <c:v>6571104</c:v>
                </c:pt>
                <c:pt idx="45">
                  <c:v>6715351</c:v>
                </c:pt>
                <c:pt idx="46">
                  <c:v>6860871</c:v>
                </c:pt>
                <c:pt idx="47">
                  <c:v>7006551</c:v>
                </c:pt>
                <c:pt idx="48">
                  <c:v>7154476</c:v>
                </c:pt>
                <c:pt idx="49">
                  <c:v>7302251</c:v>
                </c:pt>
              </c:numCache>
            </c:numRef>
          </c:val>
          <c:smooth val="0"/>
          <c:extLst>
            <c:ext xmlns:c16="http://schemas.microsoft.com/office/drawing/2014/chart" uri="{C3380CC4-5D6E-409C-BE32-E72D297353CC}">
              <c16:uniqueId val="{00000001-ADA1-4300-90FC-D154D46D3121}"/>
            </c:ext>
          </c:extLst>
        </c:ser>
        <c:dLbls>
          <c:showLegendKey val="0"/>
          <c:showVal val="0"/>
          <c:showCatName val="0"/>
          <c:showSerName val="0"/>
          <c:showPercent val="0"/>
          <c:showBubbleSize val="0"/>
        </c:dLbls>
        <c:marker val="1"/>
        <c:smooth val="0"/>
        <c:axId val="159082288"/>
        <c:axId val="159070224"/>
        <c:extLst>
          <c:ext xmlns:c15="http://schemas.microsoft.com/office/drawing/2012/chart" uri="{02D57815-91ED-43cb-92C2-25804820EDAC}">
            <c15:filteredLineSeries>
              <c15:ser>
                <c:idx val="0"/>
                <c:order val="0"/>
                <c:tx>
                  <c:strRef>
                    <c:extLst>
                      <c:ext uri="{02D57815-91ED-43cb-92C2-25804820EDAC}">
                        <c15:formulaRef>
                          <c15:sqref>Sorted!$A$1</c15:sqref>
                        </c15:formulaRef>
                      </c:ext>
                    </c:extLst>
                    <c:strCache>
                      <c:ptCount val="1"/>
                      <c:pt idx="0">
                        <c:v>elems</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numRef>
                    <c:extLst>
                      <c:ext uri="{02D57815-91ED-43cb-92C2-25804820EDAC}">
                        <c15:formulaRef>
                          <c15:sqref>Sorted!$A$2:$A$51</c15:sqref>
                        </c15:formulaRef>
                      </c:ext>
                    </c:extLst>
                    <c:numCache>
                      <c:formatCode>General</c:formatCode>
                      <c:ptCount val="50"/>
                      <c:pt idx="0">
                        <c:v>20000</c:v>
                      </c:pt>
                      <c:pt idx="1">
                        <c:v>40000</c:v>
                      </c:pt>
                      <c:pt idx="2">
                        <c:v>60000</c:v>
                      </c:pt>
                      <c:pt idx="3">
                        <c:v>80000</c:v>
                      </c:pt>
                      <c:pt idx="4">
                        <c:v>100000</c:v>
                      </c:pt>
                      <c:pt idx="5">
                        <c:v>120000</c:v>
                      </c:pt>
                      <c:pt idx="6">
                        <c:v>140000</c:v>
                      </c:pt>
                      <c:pt idx="7">
                        <c:v>160000</c:v>
                      </c:pt>
                      <c:pt idx="8">
                        <c:v>180000</c:v>
                      </c:pt>
                      <c:pt idx="9">
                        <c:v>200000</c:v>
                      </c:pt>
                      <c:pt idx="10">
                        <c:v>220000</c:v>
                      </c:pt>
                      <c:pt idx="11">
                        <c:v>240000</c:v>
                      </c:pt>
                      <c:pt idx="12">
                        <c:v>260000</c:v>
                      </c:pt>
                      <c:pt idx="13">
                        <c:v>280000</c:v>
                      </c:pt>
                      <c:pt idx="14">
                        <c:v>300000</c:v>
                      </c:pt>
                      <c:pt idx="15">
                        <c:v>320000</c:v>
                      </c:pt>
                      <c:pt idx="16">
                        <c:v>340000</c:v>
                      </c:pt>
                      <c:pt idx="17">
                        <c:v>360000</c:v>
                      </c:pt>
                      <c:pt idx="18">
                        <c:v>380000</c:v>
                      </c:pt>
                      <c:pt idx="19">
                        <c:v>400000</c:v>
                      </c:pt>
                      <c:pt idx="20">
                        <c:v>420000</c:v>
                      </c:pt>
                      <c:pt idx="21">
                        <c:v>440000</c:v>
                      </c:pt>
                      <c:pt idx="22">
                        <c:v>460000</c:v>
                      </c:pt>
                      <c:pt idx="23">
                        <c:v>480000</c:v>
                      </c:pt>
                      <c:pt idx="24">
                        <c:v>500000</c:v>
                      </c:pt>
                      <c:pt idx="25">
                        <c:v>520000</c:v>
                      </c:pt>
                      <c:pt idx="26">
                        <c:v>540000</c:v>
                      </c:pt>
                      <c:pt idx="27">
                        <c:v>560000</c:v>
                      </c:pt>
                      <c:pt idx="28">
                        <c:v>580000</c:v>
                      </c:pt>
                      <c:pt idx="29">
                        <c:v>600000</c:v>
                      </c:pt>
                      <c:pt idx="30">
                        <c:v>620000</c:v>
                      </c:pt>
                      <c:pt idx="31">
                        <c:v>640000</c:v>
                      </c:pt>
                      <c:pt idx="32">
                        <c:v>660000</c:v>
                      </c:pt>
                      <c:pt idx="33">
                        <c:v>680000</c:v>
                      </c:pt>
                      <c:pt idx="34">
                        <c:v>700000</c:v>
                      </c:pt>
                      <c:pt idx="35">
                        <c:v>720000</c:v>
                      </c:pt>
                      <c:pt idx="36">
                        <c:v>740000</c:v>
                      </c:pt>
                      <c:pt idx="37">
                        <c:v>760000</c:v>
                      </c:pt>
                      <c:pt idx="38">
                        <c:v>780000</c:v>
                      </c:pt>
                      <c:pt idx="39">
                        <c:v>800000</c:v>
                      </c:pt>
                      <c:pt idx="40">
                        <c:v>820000</c:v>
                      </c:pt>
                      <c:pt idx="41">
                        <c:v>840000</c:v>
                      </c:pt>
                      <c:pt idx="42">
                        <c:v>860000</c:v>
                      </c:pt>
                      <c:pt idx="43">
                        <c:v>880000</c:v>
                      </c:pt>
                      <c:pt idx="44">
                        <c:v>900000</c:v>
                      </c:pt>
                      <c:pt idx="45">
                        <c:v>920000</c:v>
                      </c:pt>
                      <c:pt idx="46">
                        <c:v>940000</c:v>
                      </c:pt>
                      <c:pt idx="47">
                        <c:v>960000</c:v>
                      </c:pt>
                      <c:pt idx="48">
                        <c:v>980000</c:v>
                      </c:pt>
                      <c:pt idx="49">
                        <c:v>1000000</c:v>
                      </c:pt>
                    </c:numCache>
                  </c:numRef>
                </c:cat>
                <c:val>
                  <c:numRef>
                    <c:extLst>
                      <c:ext uri="{02D57815-91ED-43cb-92C2-25804820EDAC}">
                        <c15:formulaRef>
                          <c15:sqref>Sorted!$A$2:$A$51</c15:sqref>
                        </c15:formulaRef>
                      </c:ext>
                    </c:extLst>
                    <c:numCache>
                      <c:formatCode>General</c:formatCode>
                      <c:ptCount val="50"/>
                      <c:pt idx="0">
                        <c:v>20000</c:v>
                      </c:pt>
                      <c:pt idx="1">
                        <c:v>40000</c:v>
                      </c:pt>
                      <c:pt idx="2">
                        <c:v>60000</c:v>
                      </c:pt>
                      <c:pt idx="3">
                        <c:v>80000</c:v>
                      </c:pt>
                      <c:pt idx="4">
                        <c:v>100000</c:v>
                      </c:pt>
                      <c:pt idx="5">
                        <c:v>120000</c:v>
                      </c:pt>
                      <c:pt idx="6">
                        <c:v>140000</c:v>
                      </c:pt>
                      <c:pt idx="7">
                        <c:v>160000</c:v>
                      </c:pt>
                      <c:pt idx="8">
                        <c:v>180000</c:v>
                      </c:pt>
                      <c:pt idx="9">
                        <c:v>200000</c:v>
                      </c:pt>
                      <c:pt idx="10">
                        <c:v>220000</c:v>
                      </c:pt>
                      <c:pt idx="11">
                        <c:v>240000</c:v>
                      </c:pt>
                      <c:pt idx="12">
                        <c:v>260000</c:v>
                      </c:pt>
                      <c:pt idx="13">
                        <c:v>280000</c:v>
                      </c:pt>
                      <c:pt idx="14">
                        <c:v>300000</c:v>
                      </c:pt>
                      <c:pt idx="15">
                        <c:v>320000</c:v>
                      </c:pt>
                      <c:pt idx="16">
                        <c:v>340000</c:v>
                      </c:pt>
                      <c:pt idx="17">
                        <c:v>360000</c:v>
                      </c:pt>
                      <c:pt idx="18">
                        <c:v>380000</c:v>
                      </c:pt>
                      <c:pt idx="19">
                        <c:v>400000</c:v>
                      </c:pt>
                      <c:pt idx="20">
                        <c:v>420000</c:v>
                      </c:pt>
                      <c:pt idx="21">
                        <c:v>440000</c:v>
                      </c:pt>
                      <c:pt idx="22">
                        <c:v>460000</c:v>
                      </c:pt>
                      <c:pt idx="23">
                        <c:v>480000</c:v>
                      </c:pt>
                      <c:pt idx="24">
                        <c:v>500000</c:v>
                      </c:pt>
                      <c:pt idx="25">
                        <c:v>520000</c:v>
                      </c:pt>
                      <c:pt idx="26">
                        <c:v>540000</c:v>
                      </c:pt>
                      <c:pt idx="27">
                        <c:v>560000</c:v>
                      </c:pt>
                      <c:pt idx="28">
                        <c:v>580000</c:v>
                      </c:pt>
                      <c:pt idx="29">
                        <c:v>600000</c:v>
                      </c:pt>
                      <c:pt idx="30">
                        <c:v>620000</c:v>
                      </c:pt>
                      <c:pt idx="31">
                        <c:v>640000</c:v>
                      </c:pt>
                      <c:pt idx="32">
                        <c:v>660000</c:v>
                      </c:pt>
                      <c:pt idx="33">
                        <c:v>680000</c:v>
                      </c:pt>
                      <c:pt idx="34">
                        <c:v>700000</c:v>
                      </c:pt>
                      <c:pt idx="35">
                        <c:v>720000</c:v>
                      </c:pt>
                      <c:pt idx="36">
                        <c:v>740000</c:v>
                      </c:pt>
                      <c:pt idx="37">
                        <c:v>760000</c:v>
                      </c:pt>
                      <c:pt idx="38">
                        <c:v>780000</c:v>
                      </c:pt>
                      <c:pt idx="39">
                        <c:v>800000</c:v>
                      </c:pt>
                      <c:pt idx="40">
                        <c:v>820000</c:v>
                      </c:pt>
                      <c:pt idx="41">
                        <c:v>840000</c:v>
                      </c:pt>
                      <c:pt idx="42">
                        <c:v>860000</c:v>
                      </c:pt>
                      <c:pt idx="43">
                        <c:v>880000</c:v>
                      </c:pt>
                      <c:pt idx="44">
                        <c:v>900000</c:v>
                      </c:pt>
                      <c:pt idx="45">
                        <c:v>920000</c:v>
                      </c:pt>
                      <c:pt idx="46">
                        <c:v>940000</c:v>
                      </c:pt>
                      <c:pt idx="47">
                        <c:v>960000</c:v>
                      </c:pt>
                      <c:pt idx="48">
                        <c:v>980000</c:v>
                      </c:pt>
                      <c:pt idx="49">
                        <c:v>1000000</c:v>
                      </c:pt>
                    </c:numCache>
                  </c:numRef>
                </c:val>
                <c:smooth val="0"/>
                <c:extLst>
                  <c:ext xmlns:c16="http://schemas.microsoft.com/office/drawing/2014/chart" uri="{C3380CC4-5D6E-409C-BE32-E72D297353CC}">
                    <c16:uniqueId val="{00000003-ADA1-4300-90FC-D154D46D3121}"/>
                  </c:ext>
                </c:extLst>
              </c15:ser>
            </c15:filteredLineSeries>
          </c:ext>
        </c:extLst>
      </c:lineChart>
      <c:lineChart>
        <c:grouping val="standard"/>
        <c:varyColors val="0"/>
        <c:ser>
          <c:idx val="4"/>
          <c:order val="3"/>
          <c:tx>
            <c:strRef>
              <c:f>Sorted!$E$1</c:f>
              <c:strCache>
                <c:ptCount val="1"/>
                <c:pt idx="0">
                  <c:v>n log(n)</c:v>
                </c:pt>
              </c:strCache>
            </c:strRef>
          </c:tx>
          <c:spPr>
            <a:ln w="28575" cap="rnd">
              <a:solidFill>
                <a:schemeClr val="accent5"/>
              </a:solidFill>
              <a:round/>
            </a:ln>
            <a:effectLst/>
          </c:spPr>
          <c:marker>
            <c:symbol val="circle"/>
            <c:size val="5"/>
            <c:spPr>
              <a:solidFill>
                <a:schemeClr val="accent5"/>
              </a:solidFill>
              <a:ln w="9525">
                <a:solidFill>
                  <a:schemeClr val="accent5"/>
                </a:solidFill>
              </a:ln>
              <a:effectLst/>
            </c:spPr>
          </c:marker>
          <c:val>
            <c:numRef>
              <c:f>Sorted!$E$2:$E$51</c:f>
              <c:numCache>
                <c:formatCode>General</c:formatCode>
                <c:ptCount val="50"/>
                <c:pt idx="0">
                  <c:v>101787.71673855551</c:v>
                </c:pt>
                <c:pt idx="1">
                  <c:v>217823.72096143191</c:v>
                </c:pt>
                <c:pt idx="2">
                  <c:v>339237.65225888131</c:v>
                </c:pt>
                <c:pt idx="3">
                  <c:v>464144.01689150557</c:v>
                </c:pt>
                <c:pt idx="4">
                  <c:v>591647.33122746926</c:v>
                </c:pt>
                <c:pt idx="5">
                  <c:v>721220.1669707254</c:v>
                </c:pt>
                <c:pt idx="6">
                  <c:v>852514.01716988848</c:v>
                </c:pt>
                <c:pt idx="7">
                  <c:v>985281.18372029474</c:v>
                </c:pt>
                <c:pt idx="8">
                  <c:v>1119336.4629062882</c:v>
                </c:pt>
                <c:pt idx="9">
                  <c:v>1254536.0998765428</c:v>
                </c:pt>
                <c:pt idx="10">
                  <c:v>1390765.2534149261</c:v>
                </c:pt>
                <c:pt idx="11">
                  <c:v>1527930.0588473759</c:v>
                </c:pt>
                <c:pt idx="12">
                  <c:v>1665952.3555973005</c:v>
                </c:pt>
                <c:pt idx="13">
                  <c:v>1804766.0467300233</c:v>
                </c:pt>
                <c:pt idx="14">
                  <c:v>1944314.5038984814</c:v>
                </c:pt>
                <c:pt idx="15">
                  <c:v>2084548.6673151567</c:v>
                </c:pt>
                <c:pt idx="16">
                  <c:v>2225425.6225261623</c:v>
                </c:pt>
                <c:pt idx="17">
                  <c:v>2366907.5131714647</c:v>
                </c:pt>
                <c:pt idx="18">
                  <c:v>2508960.6960615106</c:v>
                </c:pt>
                <c:pt idx="19">
                  <c:v>2651555.0745962942</c:v>
                </c:pt>
                <c:pt idx="20">
                  <c:v>2794663.5658121696</c:v>
                </c:pt>
                <c:pt idx="21">
                  <c:v>2938261.6691573821</c:v>
                </c:pt>
                <c:pt idx="22">
                  <c:v>3082327.1138217049</c:v>
                </c:pt>
                <c:pt idx="23">
                  <c:v>3226839.567506603</c:v>
                </c:pt>
                <c:pt idx="24">
                  <c:v>3371780.3938108035</c:v>
                </c:pt>
                <c:pt idx="25">
                  <c:v>3517132.4484907724</c:v>
                </c:pt>
                <c:pt idx="26">
                  <c:v>3662879.9071077979</c:v>
                </c:pt>
                <c:pt idx="27">
                  <c:v>3809008.118240539</c:v>
                </c:pt>
                <c:pt idx="28">
                  <c:v>3955503.4776913114</c:v>
                </c:pt>
                <c:pt idx="29">
                  <c:v>4102353.3200617759</c:v>
                </c:pt>
                <c:pt idx="30">
                  <c:v>4249545.8247996084</c:v>
                </c:pt>
                <c:pt idx="31">
                  <c:v>4397069.9343794473</c:v>
                </c:pt>
                <c:pt idx="32">
                  <c:v>4544915.282720142</c:v>
                </c:pt>
                <c:pt idx="33">
                  <c:v>4693072.1322857793</c:v>
                </c:pt>
                <c:pt idx="34">
                  <c:v>4841531.3185922848</c:v>
                </c:pt>
                <c:pt idx="35">
                  <c:v>4990284.2010607049</c:v>
                </c:pt>
                <c:pt idx="36">
                  <c:v>5139322.6193349734</c:v>
                </c:pt>
                <c:pt idx="37">
                  <c:v>5288638.8543251185</c:v>
                </c:pt>
                <c:pt idx="38">
                  <c:v>5438225.5933536934</c:v>
                </c:pt>
                <c:pt idx="39">
                  <c:v>5588075.8988790074</c:v>
                </c:pt>
                <c:pt idx="40">
                  <c:v>5738183.1803477379</c:v>
                </c:pt>
                <c:pt idx="41">
                  <c:v>5888541.1687950771</c:v>
                </c:pt>
                <c:pt idx="42">
                  <c:v>6039143.8938651066</c:v>
                </c:pt>
                <c:pt idx="43">
                  <c:v>6189985.6629698239</c:v>
                </c:pt>
                <c:pt idx="44">
                  <c:v>6341061.0423436658</c:v>
                </c:pt>
                <c:pt idx="45">
                  <c:v>6492364.8397827912</c:v>
                </c:pt>
                <c:pt idx="46">
                  <c:v>6643892.0888859192</c:v>
                </c:pt>
                <c:pt idx="47">
                  <c:v>6795638.0346369063</c:v>
                </c:pt>
                <c:pt idx="48">
                  <c:v>6947598.1201892197</c:v>
                </c:pt>
                <c:pt idx="49">
                  <c:v>7099767.9747296302</c:v>
                </c:pt>
              </c:numCache>
            </c:numRef>
          </c:val>
          <c:smooth val="0"/>
          <c:extLst>
            <c:ext xmlns:c16="http://schemas.microsoft.com/office/drawing/2014/chart" uri="{C3380CC4-5D6E-409C-BE32-E72D297353CC}">
              <c16:uniqueId val="{00000002-ADA1-4300-90FC-D154D46D3121}"/>
            </c:ext>
          </c:extLst>
        </c:ser>
        <c:dLbls>
          <c:showLegendKey val="0"/>
          <c:showVal val="0"/>
          <c:showCatName val="0"/>
          <c:showSerName val="0"/>
          <c:showPercent val="0"/>
          <c:showBubbleSize val="0"/>
        </c:dLbls>
        <c:marker val="1"/>
        <c:smooth val="0"/>
        <c:axId val="1211434927"/>
        <c:axId val="646006368"/>
      </c:lineChart>
      <c:catAx>
        <c:axId val="15908228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ru-RU"/>
          </a:p>
        </c:txPr>
        <c:crossAx val="159070224"/>
        <c:crosses val="autoZero"/>
        <c:auto val="1"/>
        <c:lblAlgn val="ctr"/>
        <c:lblOffset val="100"/>
        <c:noMultiLvlLbl val="0"/>
      </c:catAx>
      <c:valAx>
        <c:axId val="15907022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ru-RU"/>
          </a:p>
        </c:txPr>
        <c:crossAx val="159082288"/>
        <c:crosses val="autoZero"/>
        <c:crossBetween val="between"/>
      </c:valAx>
      <c:valAx>
        <c:axId val="646006368"/>
        <c:scaling>
          <c:orientation val="minMax"/>
          <c:max val="7600000"/>
          <c:min val="0"/>
        </c:scaling>
        <c:delete val="0"/>
        <c:axPos val="r"/>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ru-RU"/>
          </a:p>
        </c:txPr>
        <c:crossAx val="1211434927"/>
        <c:crosses val="max"/>
        <c:crossBetween val="between"/>
      </c:valAx>
      <c:catAx>
        <c:axId val="1211434927"/>
        <c:scaling>
          <c:orientation val="minMax"/>
        </c:scaling>
        <c:delete val="1"/>
        <c:axPos val="b"/>
        <c:majorTickMark val="out"/>
        <c:minorTickMark val="none"/>
        <c:tickLblPos val="nextTo"/>
        <c:crossAx val="646006368"/>
        <c:crosses val="autoZero"/>
        <c:auto val="1"/>
        <c:lblAlgn val="ctr"/>
        <c:lblOffset val="100"/>
        <c:noMultiLvlLbl val="0"/>
      </c:catAx>
      <c:spPr>
        <a:noFill/>
        <a:ln>
          <a:noFill/>
        </a:ln>
        <a:effectLst/>
      </c:spPr>
    </c:plotArea>
    <c:legend>
      <c:legendPos val="b"/>
      <c:layout>
        <c:manualLayout>
          <c:xMode val="edge"/>
          <c:yMode val="edge"/>
          <c:x val="0.25474103237095369"/>
          <c:y val="0.92187445319335082"/>
          <c:w val="0.49051771653543308"/>
          <c:h val="7.670508231925556E-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ru-RU"/>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ru-RU"/>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7B9F3FA-4B29-4E1A-BD9D-59CD21509632}" type="datetimeFigureOut">
              <a:rPr lang="ru-RU" smtClean="0"/>
              <a:t>20.04.2025</a:t>
            </a:fld>
            <a:endParaRPr lang="ru-RU"/>
          </a:p>
        </p:txBody>
      </p:sp>
      <p:sp>
        <p:nvSpPr>
          <p:cNvPr id="4" name="Образ слайда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RU"/>
          </a:p>
        </p:txBody>
      </p:sp>
      <p:sp>
        <p:nvSpPr>
          <p:cNvPr id="5" name="Заметки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6" name="Нижний колонтитул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7" name="Номер слайда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60A56F9-27AA-4681-B68A-A25D829A4028}" type="slidenum">
              <a:rPr lang="ru-RU" smtClean="0"/>
              <a:t>‹#›</a:t>
            </a:fld>
            <a:endParaRPr lang="ru-RU"/>
          </a:p>
        </p:txBody>
      </p:sp>
    </p:spTree>
    <p:extLst>
      <p:ext uri="{BB962C8B-B14F-4D97-AF65-F5344CB8AC3E}">
        <p14:creationId xmlns:p14="http://schemas.microsoft.com/office/powerpoint/2010/main" val="20400750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F60A56F9-27AA-4681-B68A-A25D829A4028}" type="slidenum">
              <a:rPr lang="ru-RU" smtClean="0"/>
              <a:t>3</a:t>
            </a:fld>
            <a:endParaRPr lang="ru-RU"/>
          </a:p>
        </p:txBody>
      </p:sp>
    </p:spTree>
    <p:extLst>
      <p:ext uri="{BB962C8B-B14F-4D97-AF65-F5344CB8AC3E}">
        <p14:creationId xmlns:p14="http://schemas.microsoft.com/office/powerpoint/2010/main" val="33617283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E068BE8-2E4A-48AC-BAE2-582E0B9875DB}"/>
              </a:ext>
            </a:extLst>
          </p:cNvPr>
          <p:cNvSpPr>
            <a:spLocks noGrp="1"/>
          </p:cNvSpPr>
          <p:nvPr>
            <p:ph type="ctrTitle"/>
          </p:nvPr>
        </p:nvSpPr>
        <p:spPr>
          <a:xfrm>
            <a:off x="1524000" y="1122363"/>
            <a:ext cx="9144000" cy="2387600"/>
          </a:xfrm>
        </p:spPr>
        <p:txBody>
          <a:bodyPr anchor="b"/>
          <a:lstStyle>
            <a:lvl1pPr algn="ctr">
              <a:defRPr sz="6000"/>
            </a:lvl1pPr>
          </a:lstStyle>
          <a:p>
            <a:r>
              <a:rPr lang="ru-RU"/>
              <a:t>Образец заголовка</a:t>
            </a:r>
          </a:p>
        </p:txBody>
      </p:sp>
      <p:sp>
        <p:nvSpPr>
          <p:cNvPr id="3" name="Подзаголовок 2">
            <a:extLst>
              <a:ext uri="{FF2B5EF4-FFF2-40B4-BE49-F238E27FC236}">
                <a16:creationId xmlns:a16="http://schemas.microsoft.com/office/drawing/2014/main" id="{8636CE64-93C9-4DC6-B76C-FA97F28DDB2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a:t>Образец подзаголовка</a:t>
            </a:r>
          </a:p>
        </p:txBody>
      </p:sp>
      <p:sp>
        <p:nvSpPr>
          <p:cNvPr id="4" name="Дата 3">
            <a:extLst>
              <a:ext uri="{FF2B5EF4-FFF2-40B4-BE49-F238E27FC236}">
                <a16:creationId xmlns:a16="http://schemas.microsoft.com/office/drawing/2014/main" id="{C673FEA5-5545-4583-8925-480B7AE11350}"/>
              </a:ext>
            </a:extLst>
          </p:cNvPr>
          <p:cNvSpPr>
            <a:spLocks noGrp="1"/>
          </p:cNvSpPr>
          <p:nvPr>
            <p:ph type="dt" sz="half" idx="10"/>
          </p:nvPr>
        </p:nvSpPr>
        <p:spPr/>
        <p:txBody>
          <a:bodyPr/>
          <a:lstStyle/>
          <a:p>
            <a:fld id="{4B4E4CD3-CC68-4676-84BA-7B1353D73FEF}" type="datetimeFigureOut">
              <a:rPr lang="ru-RU" smtClean="0"/>
              <a:t>20.04.2025</a:t>
            </a:fld>
            <a:endParaRPr lang="ru-RU"/>
          </a:p>
        </p:txBody>
      </p:sp>
      <p:sp>
        <p:nvSpPr>
          <p:cNvPr id="5" name="Нижний колонтитул 4">
            <a:extLst>
              <a:ext uri="{FF2B5EF4-FFF2-40B4-BE49-F238E27FC236}">
                <a16:creationId xmlns:a16="http://schemas.microsoft.com/office/drawing/2014/main" id="{25E25C59-2F80-4C4F-BBDB-08A9AB5350A8}"/>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6575E358-3549-44E8-AC76-0483BC7AE8D9}"/>
              </a:ext>
            </a:extLst>
          </p:cNvPr>
          <p:cNvSpPr>
            <a:spLocks noGrp="1"/>
          </p:cNvSpPr>
          <p:nvPr>
            <p:ph type="sldNum" sz="quarter" idx="12"/>
          </p:nvPr>
        </p:nvSpPr>
        <p:spPr/>
        <p:txBody>
          <a:bodyPr/>
          <a:lstStyle/>
          <a:p>
            <a:fld id="{01B83CB9-8824-4166-AB50-6014F8C203C7}" type="slidenum">
              <a:rPr lang="ru-RU" smtClean="0"/>
              <a:t>‹#›</a:t>
            </a:fld>
            <a:endParaRPr lang="ru-RU"/>
          </a:p>
        </p:txBody>
      </p:sp>
    </p:spTree>
    <p:extLst>
      <p:ext uri="{BB962C8B-B14F-4D97-AF65-F5344CB8AC3E}">
        <p14:creationId xmlns:p14="http://schemas.microsoft.com/office/powerpoint/2010/main" val="25883654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92BC4C4-7F2E-413B-B221-BF03A5AAE56F}"/>
              </a:ext>
            </a:extLst>
          </p:cNvPr>
          <p:cNvSpPr>
            <a:spLocks noGrp="1"/>
          </p:cNvSpPr>
          <p:nvPr>
            <p:ph type="title"/>
          </p:nvPr>
        </p:nvSpPr>
        <p:spPr/>
        <p:txBody>
          <a:bodyPr/>
          <a:lstStyle/>
          <a:p>
            <a:r>
              <a:rPr lang="ru-RU"/>
              <a:t>Образец заголовка</a:t>
            </a:r>
          </a:p>
        </p:txBody>
      </p:sp>
      <p:sp>
        <p:nvSpPr>
          <p:cNvPr id="3" name="Вертикальный текст 2">
            <a:extLst>
              <a:ext uri="{FF2B5EF4-FFF2-40B4-BE49-F238E27FC236}">
                <a16:creationId xmlns:a16="http://schemas.microsoft.com/office/drawing/2014/main" id="{763EE66F-288E-4F0B-9AB7-ED023349C1A1}"/>
              </a:ext>
            </a:extLst>
          </p:cNvPr>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EF264724-EB97-47A9-838F-5DFEC5B1CCD8}"/>
              </a:ext>
            </a:extLst>
          </p:cNvPr>
          <p:cNvSpPr>
            <a:spLocks noGrp="1"/>
          </p:cNvSpPr>
          <p:nvPr>
            <p:ph type="dt" sz="half" idx="10"/>
          </p:nvPr>
        </p:nvSpPr>
        <p:spPr/>
        <p:txBody>
          <a:bodyPr/>
          <a:lstStyle/>
          <a:p>
            <a:fld id="{4B4E4CD3-CC68-4676-84BA-7B1353D73FEF}" type="datetimeFigureOut">
              <a:rPr lang="ru-RU" smtClean="0"/>
              <a:t>20.04.2025</a:t>
            </a:fld>
            <a:endParaRPr lang="ru-RU"/>
          </a:p>
        </p:txBody>
      </p:sp>
      <p:sp>
        <p:nvSpPr>
          <p:cNvPr id="5" name="Нижний колонтитул 4">
            <a:extLst>
              <a:ext uri="{FF2B5EF4-FFF2-40B4-BE49-F238E27FC236}">
                <a16:creationId xmlns:a16="http://schemas.microsoft.com/office/drawing/2014/main" id="{A286CC9B-79C2-4874-9097-E2EA8F874FD1}"/>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3174E8E2-6C3D-411E-A271-87BDF83FEEA0}"/>
              </a:ext>
            </a:extLst>
          </p:cNvPr>
          <p:cNvSpPr>
            <a:spLocks noGrp="1"/>
          </p:cNvSpPr>
          <p:nvPr>
            <p:ph type="sldNum" sz="quarter" idx="12"/>
          </p:nvPr>
        </p:nvSpPr>
        <p:spPr/>
        <p:txBody>
          <a:bodyPr/>
          <a:lstStyle/>
          <a:p>
            <a:fld id="{01B83CB9-8824-4166-AB50-6014F8C203C7}" type="slidenum">
              <a:rPr lang="ru-RU" smtClean="0"/>
              <a:t>‹#›</a:t>
            </a:fld>
            <a:endParaRPr lang="ru-RU"/>
          </a:p>
        </p:txBody>
      </p:sp>
    </p:spTree>
    <p:extLst>
      <p:ext uri="{BB962C8B-B14F-4D97-AF65-F5344CB8AC3E}">
        <p14:creationId xmlns:p14="http://schemas.microsoft.com/office/powerpoint/2010/main" val="8703756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a:extLst>
              <a:ext uri="{FF2B5EF4-FFF2-40B4-BE49-F238E27FC236}">
                <a16:creationId xmlns:a16="http://schemas.microsoft.com/office/drawing/2014/main" id="{377C932B-DBB3-4B38-8FE2-F5F7DD616408}"/>
              </a:ext>
            </a:extLst>
          </p:cNvPr>
          <p:cNvSpPr>
            <a:spLocks noGrp="1"/>
          </p:cNvSpPr>
          <p:nvPr>
            <p:ph type="title" orient="vert"/>
          </p:nvPr>
        </p:nvSpPr>
        <p:spPr>
          <a:xfrm>
            <a:off x="8724900" y="365125"/>
            <a:ext cx="2628900" cy="5811838"/>
          </a:xfrm>
        </p:spPr>
        <p:txBody>
          <a:bodyPr vert="eaVert"/>
          <a:lstStyle/>
          <a:p>
            <a:r>
              <a:rPr lang="ru-RU"/>
              <a:t>Образец заголовка</a:t>
            </a:r>
          </a:p>
        </p:txBody>
      </p:sp>
      <p:sp>
        <p:nvSpPr>
          <p:cNvPr id="3" name="Вертикальный текст 2">
            <a:extLst>
              <a:ext uri="{FF2B5EF4-FFF2-40B4-BE49-F238E27FC236}">
                <a16:creationId xmlns:a16="http://schemas.microsoft.com/office/drawing/2014/main" id="{D5ED249F-0272-40C6-BDAD-4142947EB6E7}"/>
              </a:ext>
            </a:extLst>
          </p:cNvPr>
          <p:cNvSpPr>
            <a:spLocks noGrp="1"/>
          </p:cNvSpPr>
          <p:nvPr>
            <p:ph type="body" orient="vert" idx="1"/>
          </p:nvPr>
        </p:nvSpPr>
        <p:spPr>
          <a:xfrm>
            <a:off x="838200" y="365125"/>
            <a:ext cx="7734300" cy="5811838"/>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DE2D60B7-D292-4854-891F-A97AB73F2707}"/>
              </a:ext>
            </a:extLst>
          </p:cNvPr>
          <p:cNvSpPr>
            <a:spLocks noGrp="1"/>
          </p:cNvSpPr>
          <p:nvPr>
            <p:ph type="dt" sz="half" idx="10"/>
          </p:nvPr>
        </p:nvSpPr>
        <p:spPr/>
        <p:txBody>
          <a:bodyPr/>
          <a:lstStyle/>
          <a:p>
            <a:fld id="{4B4E4CD3-CC68-4676-84BA-7B1353D73FEF}" type="datetimeFigureOut">
              <a:rPr lang="ru-RU" smtClean="0"/>
              <a:t>20.04.2025</a:t>
            </a:fld>
            <a:endParaRPr lang="ru-RU"/>
          </a:p>
        </p:txBody>
      </p:sp>
      <p:sp>
        <p:nvSpPr>
          <p:cNvPr id="5" name="Нижний колонтитул 4">
            <a:extLst>
              <a:ext uri="{FF2B5EF4-FFF2-40B4-BE49-F238E27FC236}">
                <a16:creationId xmlns:a16="http://schemas.microsoft.com/office/drawing/2014/main" id="{A61B62ED-7EE4-4E3F-8E54-B8E33A51E78B}"/>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A02F580E-02EE-4AEC-869A-16D6AD372A65}"/>
              </a:ext>
            </a:extLst>
          </p:cNvPr>
          <p:cNvSpPr>
            <a:spLocks noGrp="1"/>
          </p:cNvSpPr>
          <p:nvPr>
            <p:ph type="sldNum" sz="quarter" idx="12"/>
          </p:nvPr>
        </p:nvSpPr>
        <p:spPr/>
        <p:txBody>
          <a:bodyPr/>
          <a:lstStyle/>
          <a:p>
            <a:fld id="{01B83CB9-8824-4166-AB50-6014F8C203C7}" type="slidenum">
              <a:rPr lang="ru-RU" smtClean="0"/>
              <a:t>‹#›</a:t>
            </a:fld>
            <a:endParaRPr lang="ru-RU"/>
          </a:p>
        </p:txBody>
      </p:sp>
    </p:spTree>
    <p:extLst>
      <p:ext uri="{BB962C8B-B14F-4D97-AF65-F5344CB8AC3E}">
        <p14:creationId xmlns:p14="http://schemas.microsoft.com/office/powerpoint/2010/main" val="4406346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0BF3A6D-7979-4A6E-B1D5-24B4D625A52A}"/>
              </a:ext>
            </a:extLst>
          </p:cNvPr>
          <p:cNvSpPr>
            <a:spLocks noGrp="1"/>
          </p:cNvSpPr>
          <p:nvPr>
            <p:ph type="title"/>
          </p:nvPr>
        </p:nvSpPr>
        <p:spPr/>
        <p:txBody>
          <a:bodyPr/>
          <a:lstStyle/>
          <a:p>
            <a:r>
              <a:rPr lang="ru-RU"/>
              <a:t>Образец заголовка</a:t>
            </a:r>
          </a:p>
        </p:txBody>
      </p:sp>
      <p:sp>
        <p:nvSpPr>
          <p:cNvPr id="3" name="Объект 2">
            <a:extLst>
              <a:ext uri="{FF2B5EF4-FFF2-40B4-BE49-F238E27FC236}">
                <a16:creationId xmlns:a16="http://schemas.microsoft.com/office/drawing/2014/main" id="{F804D27F-32F2-4BA2-AA7D-2C668F32A489}"/>
              </a:ext>
            </a:extLst>
          </p:cNvPr>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8DC40212-A679-401E-B18D-DB1609A964B8}"/>
              </a:ext>
            </a:extLst>
          </p:cNvPr>
          <p:cNvSpPr>
            <a:spLocks noGrp="1"/>
          </p:cNvSpPr>
          <p:nvPr>
            <p:ph type="dt" sz="half" idx="10"/>
          </p:nvPr>
        </p:nvSpPr>
        <p:spPr/>
        <p:txBody>
          <a:bodyPr/>
          <a:lstStyle/>
          <a:p>
            <a:fld id="{4B4E4CD3-CC68-4676-84BA-7B1353D73FEF}" type="datetimeFigureOut">
              <a:rPr lang="ru-RU" smtClean="0"/>
              <a:t>20.04.2025</a:t>
            </a:fld>
            <a:endParaRPr lang="ru-RU"/>
          </a:p>
        </p:txBody>
      </p:sp>
      <p:sp>
        <p:nvSpPr>
          <p:cNvPr id="5" name="Нижний колонтитул 4">
            <a:extLst>
              <a:ext uri="{FF2B5EF4-FFF2-40B4-BE49-F238E27FC236}">
                <a16:creationId xmlns:a16="http://schemas.microsoft.com/office/drawing/2014/main" id="{325456CC-4B09-42D2-95F0-4D40A89C0719}"/>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39E9B325-B5F9-4FA4-B4F7-9D9355EAC131}"/>
              </a:ext>
            </a:extLst>
          </p:cNvPr>
          <p:cNvSpPr>
            <a:spLocks noGrp="1"/>
          </p:cNvSpPr>
          <p:nvPr>
            <p:ph type="sldNum" sz="quarter" idx="12"/>
          </p:nvPr>
        </p:nvSpPr>
        <p:spPr/>
        <p:txBody>
          <a:bodyPr/>
          <a:lstStyle/>
          <a:p>
            <a:fld id="{01B83CB9-8824-4166-AB50-6014F8C203C7}" type="slidenum">
              <a:rPr lang="ru-RU" smtClean="0"/>
              <a:t>‹#›</a:t>
            </a:fld>
            <a:endParaRPr lang="ru-RU"/>
          </a:p>
        </p:txBody>
      </p:sp>
    </p:spTree>
    <p:extLst>
      <p:ext uri="{BB962C8B-B14F-4D97-AF65-F5344CB8AC3E}">
        <p14:creationId xmlns:p14="http://schemas.microsoft.com/office/powerpoint/2010/main" val="17061934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177EF318-0273-4311-B94F-F4BBA2D20420}"/>
              </a:ext>
            </a:extLst>
          </p:cNvPr>
          <p:cNvSpPr>
            <a:spLocks noGrp="1"/>
          </p:cNvSpPr>
          <p:nvPr>
            <p:ph type="title"/>
          </p:nvPr>
        </p:nvSpPr>
        <p:spPr>
          <a:xfrm>
            <a:off x="831850" y="1709738"/>
            <a:ext cx="10515600" cy="2852737"/>
          </a:xfrm>
        </p:spPr>
        <p:txBody>
          <a:bodyPr anchor="b"/>
          <a:lstStyle>
            <a:lvl1pPr>
              <a:defRPr sz="6000"/>
            </a:lvl1pPr>
          </a:lstStyle>
          <a:p>
            <a:r>
              <a:rPr lang="ru-RU"/>
              <a:t>Образец заголовка</a:t>
            </a:r>
          </a:p>
        </p:txBody>
      </p:sp>
      <p:sp>
        <p:nvSpPr>
          <p:cNvPr id="3" name="Текст 2">
            <a:extLst>
              <a:ext uri="{FF2B5EF4-FFF2-40B4-BE49-F238E27FC236}">
                <a16:creationId xmlns:a16="http://schemas.microsoft.com/office/drawing/2014/main" id="{3BE50EDF-1F80-401B-A490-E24FEEE4449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a:t>Образец текста</a:t>
            </a:r>
          </a:p>
        </p:txBody>
      </p:sp>
      <p:sp>
        <p:nvSpPr>
          <p:cNvPr id="4" name="Дата 3">
            <a:extLst>
              <a:ext uri="{FF2B5EF4-FFF2-40B4-BE49-F238E27FC236}">
                <a16:creationId xmlns:a16="http://schemas.microsoft.com/office/drawing/2014/main" id="{59EAFB16-5503-434C-8282-77CCB9D374DA}"/>
              </a:ext>
            </a:extLst>
          </p:cNvPr>
          <p:cNvSpPr>
            <a:spLocks noGrp="1"/>
          </p:cNvSpPr>
          <p:nvPr>
            <p:ph type="dt" sz="half" idx="10"/>
          </p:nvPr>
        </p:nvSpPr>
        <p:spPr/>
        <p:txBody>
          <a:bodyPr/>
          <a:lstStyle/>
          <a:p>
            <a:fld id="{4B4E4CD3-CC68-4676-84BA-7B1353D73FEF}" type="datetimeFigureOut">
              <a:rPr lang="ru-RU" smtClean="0"/>
              <a:t>20.04.2025</a:t>
            </a:fld>
            <a:endParaRPr lang="ru-RU"/>
          </a:p>
        </p:txBody>
      </p:sp>
      <p:sp>
        <p:nvSpPr>
          <p:cNvPr id="5" name="Нижний колонтитул 4">
            <a:extLst>
              <a:ext uri="{FF2B5EF4-FFF2-40B4-BE49-F238E27FC236}">
                <a16:creationId xmlns:a16="http://schemas.microsoft.com/office/drawing/2014/main" id="{C81924AD-6271-4D02-BB1D-43BED0CCBC9E}"/>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B82557F9-8CC8-4FB6-9AE2-A64E9797A601}"/>
              </a:ext>
            </a:extLst>
          </p:cNvPr>
          <p:cNvSpPr>
            <a:spLocks noGrp="1"/>
          </p:cNvSpPr>
          <p:nvPr>
            <p:ph type="sldNum" sz="quarter" idx="12"/>
          </p:nvPr>
        </p:nvSpPr>
        <p:spPr/>
        <p:txBody>
          <a:bodyPr/>
          <a:lstStyle/>
          <a:p>
            <a:fld id="{01B83CB9-8824-4166-AB50-6014F8C203C7}" type="slidenum">
              <a:rPr lang="ru-RU" smtClean="0"/>
              <a:t>‹#›</a:t>
            </a:fld>
            <a:endParaRPr lang="ru-RU"/>
          </a:p>
        </p:txBody>
      </p:sp>
    </p:spTree>
    <p:extLst>
      <p:ext uri="{BB962C8B-B14F-4D97-AF65-F5344CB8AC3E}">
        <p14:creationId xmlns:p14="http://schemas.microsoft.com/office/powerpoint/2010/main" val="37318128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A9CA46A-4F41-4A1B-A413-BD9BA51F9E4F}"/>
              </a:ext>
            </a:extLst>
          </p:cNvPr>
          <p:cNvSpPr>
            <a:spLocks noGrp="1"/>
          </p:cNvSpPr>
          <p:nvPr>
            <p:ph type="title"/>
          </p:nvPr>
        </p:nvSpPr>
        <p:spPr/>
        <p:txBody>
          <a:bodyPr/>
          <a:lstStyle/>
          <a:p>
            <a:r>
              <a:rPr lang="ru-RU"/>
              <a:t>Образец заголовка</a:t>
            </a:r>
          </a:p>
        </p:txBody>
      </p:sp>
      <p:sp>
        <p:nvSpPr>
          <p:cNvPr id="3" name="Объект 2">
            <a:extLst>
              <a:ext uri="{FF2B5EF4-FFF2-40B4-BE49-F238E27FC236}">
                <a16:creationId xmlns:a16="http://schemas.microsoft.com/office/drawing/2014/main" id="{2BE5180F-2C8D-41CD-9947-308DBD0F3C93}"/>
              </a:ext>
            </a:extLst>
          </p:cNvPr>
          <p:cNvSpPr>
            <a:spLocks noGrp="1"/>
          </p:cNvSpPr>
          <p:nvPr>
            <p:ph sz="half" idx="1"/>
          </p:nvPr>
        </p:nvSpPr>
        <p:spPr>
          <a:xfrm>
            <a:off x="838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Объект 3">
            <a:extLst>
              <a:ext uri="{FF2B5EF4-FFF2-40B4-BE49-F238E27FC236}">
                <a16:creationId xmlns:a16="http://schemas.microsoft.com/office/drawing/2014/main" id="{FD020694-E09A-4A71-B560-7F7D7A8C5D7E}"/>
              </a:ext>
            </a:extLst>
          </p:cNvPr>
          <p:cNvSpPr>
            <a:spLocks noGrp="1"/>
          </p:cNvSpPr>
          <p:nvPr>
            <p:ph sz="half" idx="2"/>
          </p:nvPr>
        </p:nvSpPr>
        <p:spPr>
          <a:xfrm>
            <a:off x="6172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Дата 4">
            <a:extLst>
              <a:ext uri="{FF2B5EF4-FFF2-40B4-BE49-F238E27FC236}">
                <a16:creationId xmlns:a16="http://schemas.microsoft.com/office/drawing/2014/main" id="{BA41B577-C664-4506-8A2F-32D92817D3D9}"/>
              </a:ext>
            </a:extLst>
          </p:cNvPr>
          <p:cNvSpPr>
            <a:spLocks noGrp="1"/>
          </p:cNvSpPr>
          <p:nvPr>
            <p:ph type="dt" sz="half" idx="10"/>
          </p:nvPr>
        </p:nvSpPr>
        <p:spPr/>
        <p:txBody>
          <a:bodyPr/>
          <a:lstStyle/>
          <a:p>
            <a:fld id="{4B4E4CD3-CC68-4676-84BA-7B1353D73FEF}" type="datetimeFigureOut">
              <a:rPr lang="ru-RU" smtClean="0"/>
              <a:t>20.04.2025</a:t>
            </a:fld>
            <a:endParaRPr lang="ru-RU"/>
          </a:p>
        </p:txBody>
      </p:sp>
      <p:sp>
        <p:nvSpPr>
          <p:cNvPr id="6" name="Нижний колонтитул 5">
            <a:extLst>
              <a:ext uri="{FF2B5EF4-FFF2-40B4-BE49-F238E27FC236}">
                <a16:creationId xmlns:a16="http://schemas.microsoft.com/office/drawing/2014/main" id="{E00AFCFD-7819-4CE7-B046-611F7B838C78}"/>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24F60F2A-65C5-483D-A68F-C5C79826CC4D}"/>
              </a:ext>
            </a:extLst>
          </p:cNvPr>
          <p:cNvSpPr>
            <a:spLocks noGrp="1"/>
          </p:cNvSpPr>
          <p:nvPr>
            <p:ph type="sldNum" sz="quarter" idx="12"/>
          </p:nvPr>
        </p:nvSpPr>
        <p:spPr/>
        <p:txBody>
          <a:bodyPr/>
          <a:lstStyle/>
          <a:p>
            <a:fld id="{01B83CB9-8824-4166-AB50-6014F8C203C7}" type="slidenum">
              <a:rPr lang="ru-RU" smtClean="0"/>
              <a:t>‹#›</a:t>
            </a:fld>
            <a:endParaRPr lang="ru-RU"/>
          </a:p>
        </p:txBody>
      </p:sp>
    </p:spTree>
    <p:extLst>
      <p:ext uri="{BB962C8B-B14F-4D97-AF65-F5344CB8AC3E}">
        <p14:creationId xmlns:p14="http://schemas.microsoft.com/office/powerpoint/2010/main" val="41368125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0F24EA1-CE9B-4B93-AB87-12D70D246A1E}"/>
              </a:ext>
            </a:extLst>
          </p:cNvPr>
          <p:cNvSpPr>
            <a:spLocks noGrp="1"/>
          </p:cNvSpPr>
          <p:nvPr>
            <p:ph type="title"/>
          </p:nvPr>
        </p:nvSpPr>
        <p:spPr>
          <a:xfrm>
            <a:off x="839788" y="365125"/>
            <a:ext cx="10515600" cy="1325563"/>
          </a:xfrm>
        </p:spPr>
        <p:txBody>
          <a:bodyPr/>
          <a:lstStyle/>
          <a:p>
            <a:r>
              <a:rPr lang="ru-RU"/>
              <a:t>Образец заголовка</a:t>
            </a:r>
          </a:p>
        </p:txBody>
      </p:sp>
      <p:sp>
        <p:nvSpPr>
          <p:cNvPr id="3" name="Текст 2">
            <a:extLst>
              <a:ext uri="{FF2B5EF4-FFF2-40B4-BE49-F238E27FC236}">
                <a16:creationId xmlns:a16="http://schemas.microsoft.com/office/drawing/2014/main" id="{8A3B8D9B-1ECF-4317-9F08-22B23FAEAE6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Объект 3">
            <a:extLst>
              <a:ext uri="{FF2B5EF4-FFF2-40B4-BE49-F238E27FC236}">
                <a16:creationId xmlns:a16="http://schemas.microsoft.com/office/drawing/2014/main" id="{12886C61-015A-4251-8F28-7608E45502A5}"/>
              </a:ext>
            </a:extLst>
          </p:cNvPr>
          <p:cNvSpPr>
            <a:spLocks noGrp="1"/>
          </p:cNvSpPr>
          <p:nvPr>
            <p:ph sz="half" idx="2"/>
          </p:nvPr>
        </p:nvSpPr>
        <p:spPr>
          <a:xfrm>
            <a:off x="839788" y="2505075"/>
            <a:ext cx="5157787"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Текст 4">
            <a:extLst>
              <a:ext uri="{FF2B5EF4-FFF2-40B4-BE49-F238E27FC236}">
                <a16:creationId xmlns:a16="http://schemas.microsoft.com/office/drawing/2014/main" id="{E51FA355-E9B4-4942-89AA-6AA7182E022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Объект 5">
            <a:extLst>
              <a:ext uri="{FF2B5EF4-FFF2-40B4-BE49-F238E27FC236}">
                <a16:creationId xmlns:a16="http://schemas.microsoft.com/office/drawing/2014/main" id="{86AFC5E0-B076-4575-9890-82E3E0299A66}"/>
              </a:ext>
            </a:extLst>
          </p:cNvPr>
          <p:cNvSpPr>
            <a:spLocks noGrp="1"/>
          </p:cNvSpPr>
          <p:nvPr>
            <p:ph sz="quarter" idx="4"/>
          </p:nvPr>
        </p:nvSpPr>
        <p:spPr>
          <a:xfrm>
            <a:off x="6172200" y="2505075"/>
            <a:ext cx="5183188"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7" name="Дата 6">
            <a:extLst>
              <a:ext uri="{FF2B5EF4-FFF2-40B4-BE49-F238E27FC236}">
                <a16:creationId xmlns:a16="http://schemas.microsoft.com/office/drawing/2014/main" id="{5850E946-A1BF-4EBF-89D0-A5FD5AE41467}"/>
              </a:ext>
            </a:extLst>
          </p:cNvPr>
          <p:cNvSpPr>
            <a:spLocks noGrp="1"/>
          </p:cNvSpPr>
          <p:nvPr>
            <p:ph type="dt" sz="half" idx="10"/>
          </p:nvPr>
        </p:nvSpPr>
        <p:spPr/>
        <p:txBody>
          <a:bodyPr/>
          <a:lstStyle/>
          <a:p>
            <a:fld id="{4B4E4CD3-CC68-4676-84BA-7B1353D73FEF}" type="datetimeFigureOut">
              <a:rPr lang="ru-RU" smtClean="0"/>
              <a:t>20.04.2025</a:t>
            </a:fld>
            <a:endParaRPr lang="ru-RU"/>
          </a:p>
        </p:txBody>
      </p:sp>
      <p:sp>
        <p:nvSpPr>
          <p:cNvPr id="8" name="Нижний колонтитул 7">
            <a:extLst>
              <a:ext uri="{FF2B5EF4-FFF2-40B4-BE49-F238E27FC236}">
                <a16:creationId xmlns:a16="http://schemas.microsoft.com/office/drawing/2014/main" id="{432530AE-848F-461D-B153-880167C58209}"/>
              </a:ext>
            </a:extLst>
          </p:cNvPr>
          <p:cNvSpPr>
            <a:spLocks noGrp="1"/>
          </p:cNvSpPr>
          <p:nvPr>
            <p:ph type="ftr" sz="quarter" idx="11"/>
          </p:nvPr>
        </p:nvSpPr>
        <p:spPr/>
        <p:txBody>
          <a:bodyPr/>
          <a:lstStyle/>
          <a:p>
            <a:endParaRPr lang="ru-RU"/>
          </a:p>
        </p:txBody>
      </p:sp>
      <p:sp>
        <p:nvSpPr>
          <p:cNvPr id="9" name="Номер слайда 8">
            <a:extLst>
              <a:ext uri="{FF2B5EF4-FFF2-40B4-BE49-F238E27FC236}">
                <a16:creationId xmlns:a16="http://schemas.microsoft.com/office/drawing/2014/main" id="{FBC81E29-9ECD-4A1E-B837-D783444D059D}"/>
              </a:ext>
            </a:extLst>
          </p:cNvPr>
          <p:cNvSpPr>
            <a:spLocks noGrp="1"/>
          </p:cNvSpPr>
          <p:nvPr>
            <p:ph type="sldNum" sz="quarter" idx="12"/>
          </p:nvPr>
        </p:nvSpPr>
        <p:spPr/>
        <p:txBody>
          <a:bodyPr/>
          <a:lstStyle/>
          <a:p>
            <a:fld id="{01B83CB9-8824-4166-AB50-6014F8C203C7}" type="slidenum">
              <a:rPr lang="ru-RU" smtClean="0"/>
              <a:t>‹#›</a:t>
            </a:fld>
            <a:endParaRPr lang="ru-RU"/>
          </a:p>
        </p:txBody>
      </p:sp>
    </p:spTree>
    <p:extLst>
      <p:ext uri="{BB962C8B-B14F-4D97-AF65-F5344CB8AC3E}">
        <p14:creationId xmlns:p14="http://schemas.microsoft.com/office/powerpoint/2010/main" val="20607678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2212A4F-7E74-441F-A298-F241C562D53D}"/>
              </a:ext>
            </a:extLst>
          </p:cNvPr>
          <p:cNvSpPr>
            <a:spLocks noGrp="1"/>
          </p:cNvSpPr>
          <p:nvPr>
            <p:ph type="title"/>
          </p:nvPr>
        </p:nvSpPr>
        <p:spPr/>
        <p:txBody>
          <a:bodyPr/>
          <a:lstStyle/>
          <a:p>
            <a:r>
              <a:rPr lang="ru-RU"/>
              <a:t>Образец заголовка</a:t>
            </a:r>
          </a:p>
        </p:txBody>
      </p:sp>
      <p:sp>
        <p:nvSpPr>
          <p:cNvPr id="3" name="Дата 2">
            <a:extLst>
              <a:ext uri="{FF2B5EF4-FFF2-40B4-BE49-F238E27FC236}">
                <a16:creationId xmlns:a16="http://schemas.microsoft.com/office/drawing/2014/main" id="{B0D740CD-04DC-445F-9B05-6159F8587ADE}"/>
              </a:ext>
            </a:extLst>
          </p:cNvPr>
          <p:cNvSpPr>
            <a:spLocks noGrp="1"/>
          </p:cNvSpPr>
          <p:nvPr>
            <p:ph type="dt" sz="half" idx="10"/>
          </p:nvPr>
        </p:nvSpPr>
        <p:spPr/>
        <p:txBody>
          <a:bodyPr/>
          <a:lstStyle/>
          <a:p>
            <a:fld id="{4B4E4CD3-CC68-4676-84BA-7B1353D73FEF}" type="datetimeFigureOut">
              <a:rPr lang="ru-RU" smtClean="0"/>
              <a:t>20.04.2025</a:t>
            </a:fld>
            <a:endParaRPr lang="ru-RU"/>
          </a:p>
        </p:txBody>
      </p:sp>
      <p:sp>
        <p:nvSpPr>
          <p:cNvPr id="4" name="Нижний колонтитул 3">
            <a:extLst>
              <a:ext uri="{FF2B5EF4-FFF2-40B4-BE49-F238E27FC236}">
                <a16:creationId xmlns:a16="http://schemas.microsoft.com/office/drawing/2014/main" id="{4777A215-2036-48E7-BFD9-64E70B613349}"/>
              </a:ext>
            </a:extLst>
          </p:cNvPr>
          <p:cNvSpPr>
            <a:spLocks noGrp="1"/>
          </p:cNvSpPr>
          <p:nvPr>
            <p:ph type="ftr" sz="quarter" idx="11"/>
          </p:nvPr>
        </p:nvSpPr>
        <p:spPr/>
        <p:txBody>
          <a:bodyPr/>
          <a:lstStyle/>
          <a:p>
            <a:endParaRPr lang="ru-RU"/>
          </a:p>
        </p:txBody>
      </p:sp>
      <p:sp>
        <p:nvSpPr>
          <p:cNvPr id="5" name="Номер слайда 4">
            <a:extLst>
              <a:ext uri="{FF2B5EF4-FFF2-40B4-BE49-F238E27FC236}">
                <a16:creationId xmlns:a16="http://schemas.microsoft.com/office/drawing/2014/main" id="{146F1E52-62A5-4A6F-95AC-5C7892FBA125}"/>
              </a:ext>
            </a:extLst>
          </p:cNvPr>
          <p:cNvSpPr>
            <a:spLocks noGrp="1"/>
          </p:cNvSpPr>
          <p:nvPr>
            <p:ph type="sldNum" sz="quarter" idx="12"/>
          </p:nvPr>
        </p:nvSpPr>
        <p:spPr/>
        <p:txBody>
          <a:bodyPr/>
          <a:lstStyle/>
          <a:p>
            <a:fld id="{01B83CB9-8824-4166-AB50-6014F8C203C7}" type="slidenum">
              <a:rPr lang="ru-RU" smtClean="0"/>
              <a:t>‹#›</a:t>
            </a:fld>
            <a:endParaRPr lang="ru-RU"/>
          </a:p>
        </p:txBody>
      </p:sp>
    </p:spTree>
    <p:extLst>
      <p:ext uri="{BB962C8B-B14F-4D97-AF65-F5344CB8AC3E}">
        <p14:creationId xmlns:p14="http://schemas.microsoft.com/office/powerpoint/2010/main" val="36600096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a:extLst>
              <a:ext uri="{FF2B5EF4-FFF2-40B4-BE49-F238E27FC236}">
                <a16:creationId xmlns:a16="http://schemas.microsoft.com/office/drawing/2014/main" id="{AF0B0768-C2EB-45DA-846F-B8447D3A4DFD}"/>
              </a:ext>
            </a:extLst>
          </p:cNvPr>
          <p:cNvSpPr>
            <a:spLocks noGrp="1"/>
          </p:cNvSpPr>
          <p:nvPr>
            <p:ph type="dt" sz="half" idx="10"/>
          </p:nvPr>
        </p:nvSpPr>
        <p:spPr/>
        <p:txBody>
          <a:bodyPr/>
          <a:lstStyle/>
          <a:p>
            <a:fld id="{4B4E4CD3-CC68-4676-84BA-7B1353D73FEF}" type="datetimeFigureOut">
              <a:rPr lang="ru-RU" smtClean="0"/>
              <a:t>20.04.2025</a:t>
            </a:fld>
            <a:endParaRPr lang="ru-RU"/>
          </a:p>
        </p:txBody>
      </p:sp>
      <p:sp>
        <p:nvSpPr>
          <p:cNvPr id="3" name="Нижний колонтитул 2">
            <a:extLst>
              <a:ext uri="{FF2B5EF4-FFF2-40B4-BE49-F238E27FC236}">
                <a16:creationId xmlns:a16="http://schemas.microsoft.com/office/drawing/2014/main" id="{96EDC8ED-C4FD-424A-AE66-E216EC852BC9}"/>
              </a:ext>
            </a:extLst>
          </p:cNvPr>
          <p:cNvSpPr>
            <a:spLocks noGrp="1"/>
          </p:cNvSpPr>
          <p:nvPr>
            <p:ph type="ftr" sz="quarter" idx="11"/>
          </p:nvPr>
        </p:nvSpPr>
        <p:spPr/>
        <p:txBody>
          <a:bodyPr/>
          <a:lstStyle/>
          <a:p>
            <a:endParaRPr lang="ru-RU"/>
          </a:p>
        </p:txBody>
      </p:sp>
      <p:sp>
        <p:nvSpPr>
          <p:cNvPr id="4" name="Номер слайда 3">
            <a:extLst>
              <a:ext uri="{FF2B5EF4-FFF2-40B4-BE49-F238E27FC236}">
                <a16:creationId xmlns:a16="http://schemas.microsoft.com/office/drawing/2014/main" id="{4E046E7D-8DEB-4A7D-8CBA-649B5BB0443D}"/>
              </a:ext>
            </a:extLst>
          </p:cNvPr>
          <p:cNvSpPr>
            <a:spLocks noGrp="1"/>
          </p:cNvSpPr>
          <p:nvPr>
            <p:ph type="sldNum" sz="quarter" idx="12"/>
          </p:nvPr>
        </p:nvSpPr>
        <p:spPr/>
        <p:txBody>
          <a:bodyPr/>
          <a:lstStyle/>
          <a:p>
            <a:fld id="{01B83CB9-8824-4166-AB50-6014F8C203C7}" type="slidenum">
              <a:rPr lang="ru-RU" smtClean="0"/>
              <a:t>‹#›</a:t>
            </a:fld>
            <a:endParaRPr lang="ru-RU"/>
          </a:p>
        </p:txBody>
      </p:sp>
    </p:spTree>
    <p:extLst>
      <p:ext uri="{BB962C8B-B14F-4D97-AF65-F5344CB8AC3E}">
        <p14:creationId xmlns:p14="http://schemas.microsoft.com/office/powerpoint/2010/main" val="3198730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1108945E-7DBB-43D0-ADE8-377AB75139B9}"/>
              </a:ext>
            </a:extLst>
          </p:cNvPr>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Объект 2">
            <a:extLst>
              <a:ext uri="{FF2B5EF4-FFF2-40B4-BE49-F238E27FC236}">
                <a16:creationId xmlns:a16="http://schemas.microsoft.com/office/drawing/2014/main" id="{5B582039-3C11-4DA1-B63E-5C412DDECF0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Текст 3">
            <a:extLst>
              <a:ext uri="{FF2B5EF4-FFF2-40B4-BE49-F238E27FC236}">
                <a16:creationId xmlns:a16="http://schemas.microsoft.com/office/drawing/2014/main" id="{D3FF563F-B1CF-42C8-8E04-177CADBD2A9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a:extLst>
              <a:ext uri="{FF2B5EF4-FFF2-40B4-BE49-F238E27FC236}">
                <a16:creationId xmlns:a16="http://schemas.microsoft.com/office/drawing/2014/main" id="{D261CB1A-00DB-47A5-BA7A-279C74F8CE2A}"/>
              </a:ext>
            </a:extLst>
          </p:cNvPr>
          <p:cNvSpPr>
            <a:spLocks noGrp="1"/>
          </p:cNvSpPr>
          <p:nvPr>
            <p:ph type="dt" sz="half" idx="10"/>
          </p:nvPr>
        </p:nvSpPr>
        <p:spPr/>
        <p:txBody>
          <a:bodyPr/>
          <a:lstStyle/>
          <a:p>
            <a:fld id="{4B4E4CD3-CC68-4676-84BA-7B1353D73FEF}" type="datetimeFigureOut">
              <a:rPr lang="ru-RU" smtClean="0"/>
              <a:t>20.04.2025</a:t>
            </a:fld>
            <a:endParaRPr lang="ru-RU"/>
          </a:p>
        </p:txBody>
      </p:sp>
      <p:sp>
        <p:nvSpPr>
          <p:cNvPr id="6" name="Нижний колонтитул 5">
            <a:extLst>
              <a:ext uri="{FF2B5EF4-FFF2-40B4-BE49-F238E27FC236}">
                <a16:creationId xmlns:a16="http://schemas.microsoft.com/office/drawing/2014/main" id="{CECB624F-BD0F-4D59-8F11-71321BC754C3}"/>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43864B40-CE17-4B11-AEB9-94BB1D69C079}"/>
              </a:ext>
            </a:extLst>
          </p:cNvPr>
          <p:cNvSpPr>
            <a:spLocks noGrp="1"/>
          </p:cNvSpPr>
          <p:nvPr>
            <p:ph type="sldNum" sz="quarter" idx="12"/>
          </p:nvPr>
        </p:nvSpPr>
        <p:spPr/>
        <p:txBody>
          <a:bodyPr/>
          <a:lstStyle/>
          <a:p>
            <a:fld id="{01B83CB9-8824-4166-AB50-6014F8C203C7}" type="slidenum">
              <a:rPr lang="ru-RU" smtClean="0"/>
              <a:t>‹#›</a:t>
            </a:fld>
            <a:endParaRPr lang="ru-RU"/>
          </a:p>
        </p:txBody>
      </p:sp>
    </p:spTree>
    <p:extLst>
      <p:ext uri="{BB962C8B-B14F-4D97-AF65-F5344CB8AC3E}">
        <p14:creationId xmlns:p14="http://schemas.microsoft.com/office/powerpoint/2010/main" val="8521860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939F6C5-7C88-4403-8734-E7BB8C05A8FA}"/>
              </a:ext>
            </a:extLst>
          </p:cNvPr>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Рисунок 2">
            <a:extLst>
              <a:ext uri="{FF2B5EF4-FFF2-40B4-BE49-F238E27FC236}">
                <a16:creationId xmlns:a16="http://schemas.microsoft.com/office/drawing/2014/main" id="{4C551B45-588D-4F0A-B589-676A8978302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Текст 3">
            <a:extLst>
              <a:ext uri="{FF2B5EF4-FFF2-40B4-BE49-F238E27FC236}">
                <a16:creationId xmlns:a16="http://schemas.microsoft.com/office/drawing/2014/main" id="{65E70438-733D-4E4B-BA4C-8A14E43048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a:extLst>
              <a:ext uri="{FF2B5EF4-FFF2-40B4-BE49-F238E27FC236}">
                <a16:creationId xmlns:a16="http://schemas.microsoft.com/office/drawing/2014/main" id="{4C0A9F9C-656A-433B-91FC-F1F25BD8CAC1}"/>
              </a:ext>
            </a:extLst>
          </p:cNvPr>
          <p:cNvSpPr>
            <a:spLocks noGrp="1"/>
          </p:cNvSpPr>
          <p:nvPr>
            <p:ph type="dt" sz="half" idx="10"/>
          </p:nvPr>
        </p:nvSpPr>
        <p:spPr/>
        <p:txBody>
          <a:bodyPr/>
          <a:lstStyle/>
          <a:p>
            <a:fld id="{4B4E4CD3-CC68-4676-84BA-7B1353D73FEF}" type="datetimeFigureOut">
              <a:rPr lang="ru-RU" smtClean="0"/>
              <a:t>20.04.2025</a:t>
            </a:fld>
            <a:endParaRPr lang="ru-RU"/>
          </a:p>
        </p:txBody>
      </p:sp>
      <p:sp>
        <p:nvSpPr>
          <p:cNvPr id="6" name="Нижний колонтитул 5">
            <a:extLst>
              <a:ext uri="{FF2B5EF4-FFF2-40B4-BE49-F238E27FC236}">
                <a16:creationId xmlns:a16="http://schemas.microsoft.com/office/drawing/2014/main" id="{4895B17E-76CC-4D66-A3FE-475FED915B3A}"/>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745C2EBB-C747-4384-8166-D12B73D00375}"/>
              </a:ext>
            </a:extLst>
          </p:cNvPr>
          <p:cNvSpPr>
            <a:spLocks noGrp="1"/>
          </p:cNvSpPr>
          <p:nvPr>
            <p:ph type="sldNum" sz="quarter" idx="12"/>
          </p:nvPr>
        </p:nvSpPr>
        <p:spPr/>
        <p:txBody>
          <a:bodyPr/>
          <a:lstStyle/>
          <a:p>
            <a:fld id="{01B83CB9-8824-4166-AB50-6014F8C203C7}" type="slidenum">
              <a:rPr lang="ru-RU" smtClean="0"/>
              <a:t>‹#›</a:t>
            </a:fld>
            <a:endParaRPr lang="ru-RU"/>
          </a:p>
        </p:txBody>
      </p:sp>
    </p:spTree>
    <p:extLst>
      <p:ext uri="{BB962C8B-B14F-4D97-AF65-F5344CB8AC3E}">
        <p14:creationId xmlns:p14="http://schemas.microsoft.com/office/powerpoint/2010/main" val="41944953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46A989A-5DFA-4D01-852C-3304A8E2250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a:t>Образец заголовка</a:t>
            </a:r>
          </a:p>
        </p:txBody>
      </p:sp>
      <p:sp>
        <p:nvSpPr>
          <p:cNvPr id="3" name="Текст 2">
            <a:extLst>
              <a:ext uri="{FF2B5EF4-FFF2-40B4-BE49-F238E27FC236}">
                <a16:creationId xmlns:a16="http://schemas.microsoft.com/office/drawing/2014/main" id="{4A689173-F194-465A-B657-C145326F7AC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8A82E848-4EB0-469A-9D5B-2126882892B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B4E4CD3-CC68-4676-84BA-7B1353D73FEF}" type="datetimeFigureOut">
              <a:rPr lang="ru-RU" smtClean="0"/>
              <a:t>20.04.2025</a:t>
            </a:fld>
            <a:endParaRPr lang="ru-RU"/>
          </a:p>
        </p:txBody>
      </p:sp>
      <p:sp>
        <p:nvSpPr>
          <p:cNvPr id="5" name="Нижний колонтитул 4">
            <a:extLst>
              <a:ext uri="{FF2B5EF4-FFF2-40B4-BE49-F238E27FC236}">
                <a16:creationId xmlns:a16="http://schemas.microsoft.com/office/drawing/2014/main" id="{B0692459-3E9A-4104-BCD5-E0161AAB2CD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Номер слайда 5">
            <a:extLst>
              <a:ext uri="{FF2B5EF4-FFF2-40B4-BE49-F238E27FC236}">
                <a16:creationId xmlns:a16="http://schemas.microsoft.com/office/drawing/2014/main" id="{D116238E-F64D-4D6B-89E4-D9984A69EAD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1B83CB9-8824-4166-AB50-6014F8C203C7}" type="slidenum">
              <a:rPr lang="ru-RU" smtClean="0"/>
              <a:t>‹#›</a:t>
            </a:fld>
            <a:endParaRPr lang="ru-RU"/>
          </a:p>
        </p:txBody>
      </p:sp>
    </p:spTree>
    <p:extLst>
      <p:ext uri="{BB962C8B-B14F-4D97-AF65-F5344CB8AC3E}">
        <p14:creationId xmlns:p14="http://schemas.microsoft.com/office/powerpoint/2010/main" val="379982209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chart" Target="../charts/chart3.xml"/><Relationship Id="rId4" Type="http://schemas.openxmlformats.org/officeDocument/2006/relationships/chart" Target="../charts/chart2.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chart" Target="../charts/chart4.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11.png"/><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chart" Target="../charts/chart5.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chart" Target="../charts/chart7.xml"/><Relationship Id="rId4" Type="http://schemas.openxmlformats.org/officeDocument/2006/relationships/chart" Target="../charts/chart6.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hyperlink" Target="https://github.com/sptlm/SemWork_SmoothSort"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jpe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5.png"/><Relationship Id="rId5" Type="http://schemas.openxmlformats.org/officeDocument/2006/relationships/image" Target="../media/image2.png"/><Relationship Id="rId4" Type="http://schemas.openxmlformats.org/officeDocument/2006/relationships/image" Target="../media/image1.jpe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6.png"/><Relationship Id="rId5" Type="http://schemas.openxmlformats.org/officeDocument/2006/relationships/image" Target="../media/image2.png"/><Relationship Id="rId4" Type="http://schemas.openxmlformats.org/officeDocument/2006/relationships/image" Target="../media/image1.jpe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chart" Target="../charts/chart1.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Users\MSShafigullin\Desktop\Проекты\Брендбук\Гайдлайн\Презентация\презентация шаблон КФУ-01.jpg"/>
          <p:cNvPicPr>
            <a:picLocks noChangeAspect="1" noChangeArrowheads="1"/>
          </p:cNvPicPr>
          <p:nvPr/>
        </p:nvPicPr>
        <p:blipFill rotWithShape="1">
          <a:blip r:embed="rId2">
            <a:extLst>
              <a:ext uri="{28A0092B-C50C-407E-A947-70E740481C1C}">
                <a14:useLocalDpi xmlns:a14="http://schemas.microsoft.com/office/drawing/2010/main" val="0"/>
              </a:ext>
            </a:extLst>
          </a:blip>
          <a:srcRect b="20472"/>
          <a:stretch>
            <a:fillRect/>
          </a:stretch>
        </p:blipFill>
        <p:spPr bwMode="auto">
          <a:xfrm>
            <a:off x="0" y="2381"/>
            <a:ext cx="12192000" cy="685561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C:\Users\MSShafigullin\Desktop\2020\Презентация КФУ\kfu_logo_circle_rus.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27915" y="740701"/>
            <a:ext cx="1536171" cy="149992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1871531" y="3163554"/>
            <a:ext cx="8448939" cy="913007"/>
          </a:xfrm>
          <a:prstGeom prst="rect">
            <a:avLst/>
          </a:prstGeom>
          <a:noFill/>
        </p:spPr>
        <p:txBody>
          <a:bodyPr wrap="square" rtlCol="0">
            <a:spAutoFit/>
          </a:bodyPr>
          <a:lstStyle/>
          <a:p>
            <a:pPr lvl="0" algn="ctr">
              <a:buClr>
                <a:srgbClr val="000000"/>
              </a:buClr>
              <a:buSzPts val="1100"/>
            </a:pPr>
            <a:r>
              <a:rPr lang="en-US" sz="5333" b="1" dirty="0">
                <a:solidFill>
                  <a:schemeClr val="lt1"/>
                </a:solidFill>
                <a:latin typeface="PT Sans" panose="020B0503020203020204" pitchFamily="34" charset="-52"/>
              </a:rPr>
              <a:t>Smooth sort</a:t>
            </a:r>
          </a:p>
        </p:txBody>
      </p:sp>
      <p:cxnSp>
        <p:nvCxnSpPr>
          <p:cNvPr id="7" name="Прямая соединительная линия 6"/>
          <p:cNvCxnSpPr/>
          <p:nvPr/>
        </p:nvCxnSpPr>
        <p:spPr>
          <a:xfrm flipH="1">
            <a:off x="3119674" y="2744115"/>
            <a:ext cx="595266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extBox 5"/>
          <p:cNvSpPr txBox="1"/>
          <p:nvPr/>
        </p:nvSpPr>
        <p:spPr>
          <a:xfrm>
            <a:off x="8591153" y="6009386"/>
            <a:ext cx="3458633" cy="1058333"/>
          </a:xfrm>
          <a:prstGeom prst="rect">
            <a:avLst/>
          </a:prstGeom>
          <a:noFill/>
        </p:spPr>
        <p:txBody>
          <a:bodyPr wrap="square" lIns="121920" tIns="60960" rIns="121920" bIns="60960" rtlCol="0" anchor="t">
            <a:noAutofit/>
          </a:bodyPr>
          <a:lstStyle/>
          <a:p>
            <a:pPr algn="ctr">
              <a:buClr>
                <a:srgbClr val="000000"/>
              </a:buClr>
              <a:buSzPts val="1100"/>
            </a:pPr>
            <a:r>
              <a:rPr lang="ru-RU" sz="2400" dirty="0">
                <a:solidFill>
                  <a:schemeClr val="lt1"/>
                </a:solidFill>
                <a:latin typeface="PT Sans"/>
                <a:sym typeface="+mn-ea"/>
              </a:rPr>
              <a:t>Масленников Леонид гр. 11-400</a:t>
            </a:r>
            <a:endParaRPr lang="ru-RU" sz="2400" dirty="0">
              <a:solidFill>
                <a:schemeClr val="lt1"/>
              </a:solidFill>
              <a:latin typeface="PT Sans" panose="020B0503020203020204" pitchFamily="34" charset="-52"/>
            </a:endParaRPr>
          </a:p>
        </p:txBody>
      </p:sp>
    </p:spTree>
    <p:extLst>
      <p:ext uri="{BB962C8B-B14F-4D97-AF65-F5344CB8AC3E}">
        <p14:creationId xmlns:p14="http://schemas.microsoft.com/office/powerpoint/2010/main" val="1776084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Users\MSShafigullin\Desktop\Проекты\Брендбук\Гайдлайн\Презентация\презентация шаблон КФУ-01.jpg"/>
          <p:cNvPicPr>
            <a:picLocks noChangeAspect="1" noChangeArrowheads="1"/>
          </p:cNvPicPr>
          <p:nvPr/>
        </p:nvPicPr>
        <p:blipFill rotWithShape="1">
          <a:blip r:embed="rId2">
            <a:extLst>
              <a:ext uri="{28A0092B-C50C-407E-A947-70E740481C1C}">
                <a14:useLocalDpi xmlns:a14="http://schemas.microsoft.com/office/drawing/2010/main" val="0"/>
              </a:ext>
            </a:extLst>
          </a:blip>
          <a:srcRect r="90513" b="20472"/>
          <a:stretch/>
        </p:blipFill>
        <p:spPr bwMode="auto">
          <a:xfrm>
            <a:off x="-1" y="-35802"/>
            <a:ext cx="1156624" cy="689380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C:\Users\MSShafigullin\Desktop\2020\Презентация КФУ\kfu_logo_circle_rus.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056" y="38183"/>
            <a:ext cx="998509" cy="97494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CF717ECF-197D-43DE-82FC-F6CC6394788D}"/>
              </a:ext>
            </a:extLst>
          </p:cNvPr>
          <p:cNvSpPr txBox="1"/>
          <p:nvPr/>
        </p:nvSpPr>
        <p:spPr>
          <a:xfrm>
            <a:off x="1504950" y="67172"/>
            <a:ext cx="10306050" cy="748988"/>
          </a:xfrm>
          <a:prstGeom prst="rect">
            <a:avLst/>
          </a:prstGeom>
          <a:noFill/>
        </p:spPr>
        <p:txBody>
          <a:bodyPr wrap="square" rtlCol="0">
            <a:spAutoFit/>
          </a:bodyPr>
          <a:lstStyle/>
          <a:p>
            <a:pPr lvl="0" algn="ctr">
              <a:buClr>
                <a:srgbClr val="000000"/>
              </a:buClr>
              <a:buSzPts val="1100"/>
            </a:pPr>
            <a:r>
              <a:rPr lang="ru-RU" sz="4267" b="1" dirty="0">
                <a:latin typeface="PT Sans" panose="020B0503020203020204" pitchFamily="34" charset="-52"/>
              </a:rPr>
              <a:t>Сравнение графиков с </a:t>
            </a:r>
            <a:r>
              <a:rPr lang="en-US" sz="4267" b="1" dirty="0">
                <a:latin typeface="PT Sans" panose="020B0503020203020204" pitchFamily="34" charset="-52"/>
              </a:rPr>
              <a:t>O(n) </a:t>
            </a:r>
            <a:r>
              <a:rPr lang="ru-RU" sz="4267" b="1" dirty="0">
                <a:latin typeface="PT Sans" panose="020B0503020203020204" pitchFamily="34" charset="-52"/>
              </a:rPr>
              <a:t>и </a:t>
            </a:r>
            <a:r>
              <a:rPr lang="en-US" sz="4267" b="1" dirty="0">
                <a:latin typeface="PT Sans" panose="020B0503020203020204" pitchFamily="34" charset="-52"/>
              </a:rPr>
              <a:t>O(</a:t>
            </a:r>
            <a:r>
              <a:rPr lang="en-US" sz="4267" b="1" dirty="0" err="1">
                <a:latin typeface="PT Sans" panose="020B0503020203020204" pitchFamily="34" charset="-52"/>
              </a:rPr>
              <a:t>nlogn</a:t>
            </a:r>
            <a:r>
              <a:rPr lang="en-US" sz="4267" b="1" dirty="0">
                <a:latin typeface="PT Sans" panose="020B0503020203020204" pitchFamily="34" charset="-52"/>
              </a:rPr>
              <a:t>)</a:t>
            </a:r>
            <a:endParaRPr lang="ru-RU" sz="4267" b="1" dirty="0">
              <a:latin typeface="PT Sans" panose="020B0503020203020204" pitchFamily="34" charset="-52"/>
            </a:endParaRPr>
          </a:p>
        </p:txBody>
      </p:sp>
      <p:graphicFrame>
        <p:nvGraphicFramePr>
          <p:cNvPr id="7" name="Диаграмма 6">
            <a:extLst>
              <a:ext uri="{FF2B5EF4-FFF2-40B4-BE49-F238E27FC236}">
                <a16:creationId xmlns:a16="http://schemas.microsoft.com/office/drawing/2014/main" id="{B13D6A88-E0C3-4AA0-A247-C1DE30B571C4}"/>
              </a:ext>
            </a:extLst>
          </p:cNvPr>
          <p:cNvGraphicFramePr>
            <a:graphicFrameLocks/>
          </p:cNvGraphicFramePr>
          <p:nvPr>
            <p:extLst>
              <p:ext uri="{D42A27DB-BD31-4B8C-83A1-F6EECF244321}">
                <p14:modId xmlns:p14="http://schemas.microsoft.com/office/powerpoint/2010/main" val="4159316691"/>
              </p:ext>
            </p:extLst>
          </p:nvPr>
        </p:nvGraphicFramePr>
        <p:xfrm>
          <a:off x="1425893" y="816161"/>
          <a:ext cx="5222558" cy="3212914"/>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8" name="Диаграмма 7">
            <a:extLst>
              <a:ext uri="{FF2B5EF4-FFF2-40B4-BE49-F238E27FC236}">
                <a16:creationId xmlns:a16="http://schemas.microsoft.com/office/drawing/2014/main" id="{7C214DEE-15E2-4125-BE33-7F30B82B1F32}"/>
              </a:ext>
            </a:extLst>
          </p:cNvPr>
          <p:cNvGraphicFramePr>
            <a:graphicFrameLocks/>
          </p:cNvGraphicFramePr>
          <p:nvPr>
            <p:extLst>
              <p:ext uri="{D42A27DB-BD31-4B8C-83A1-F6EECF244321}">
                <p14:modId xmlns:p14="http://schemas.microsoft.com/office/powerpoint/2010/main" val="2815070302"/>
              </p:ext>
            </p:extLst>
          </p:nvPr>
        </p:nvGraphicFramePr>
        <p:xfrm>
          <a:off x="6096000" y="3383148"/>
          <a:ext cx="5985298" cy="3281362"/>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416647279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Users\MSShafigullin\Desktop\Проекты\Брендбук\Гайдлайн\Презентация\презентация шаблон КФУ-01.jpg"/>
          <p:cNvPicPr>
            <a:picLocks noChangeAspect="1" noChangeArrowheads="1"/>
          </p:cNvPicPr>
          <p:nvPr/>
        </p:nvPicPr>
        <p:blipFill rotWithShape="1">
          <a:blip r:embed="rId2">
            <a:extLst>
              <a:ext uri="{28A0092B-C50C-407E-A947-70E740481C1C}">
                <a14:useLocalDpi xmlns:a14="http://schemas.microsoft.com/office/drawing/2010/main" val="0"/>
              </a:ext>
            </a:extLst>
          </a:blip>
          <a:srcRect r="90513" b="20472"/>
          <a:stretch/>
        </p:blipFill>
        <p:spPr bwMode="auto">
          <a:xfrm>
            <a:off x="-1" y="-35802"/>
            <a:ext cx="1156624" cy="689380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C:\Users\MSShafigullin\Desktop\2020\Презентация КФУ\kfu_logo_circle_rus.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056" y="38183"/>
            <a:ext cx="998509" cy="97494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CF717ECF-197D-43DE-82FC-F6CC6394788D}"/>
              </a:ext>
            </a:extLst>
          </p:cNvPr>
          <p:cNvSpPr txBox="1"/>
          <p:nvPr/>
        </p:nvSpPr>
        <p:spPr>
          <a:xfrm>
            <a:off x="1504950" y="67172"/>
            <a:ext cx="10306050" cy="748988"/>
          </a:xfrm>
          <a:prstGeom prst="rect">
            <a:avLst/>
          </a:prstGeom>
          <a:noFill/>
        </p:spPr>
        <p:txBody>
          <a:bodyPr wrap="square" rtlCol="0">
            <a:spAutoFit/>
          </a:bodyPr>
          <a:lstStyle/>
          <a:p>
            <a:pPr lvl="0" algn="ctr">
              <a:buClr>
                <a:srgbClr val="000000"/>
              </a:buClr>
              <a:buSzPts val="1100"/>
            </a:pPr>
            <a:r>
              <a:rPr lang="ru-RU" sz="4267" b="1" dirty="0">
                <a:latin typeface="PT Sans" panose="020B0503020203020204" pitchFamily="34" charset="-52"/>
              </a:rPr>
              <a:t>Сравнение графиков с </a:t>
            </a:r>
            <a:r>
              <a:rPr lang="en-US" sz="4267" b="1" dirty="0">
                <a:latin typeface="PT Sans" panose="020B0503020203020204" pitchFamily="34" charset="-52"/>
              </a:rPr>
              <a:t>O(n²)</a:t>
            </a:r>
            <a:endParaRPr lang="ru-RU" sz="4267" b="1" dirty="0">
              <a:latin typeface="PT Sans" panose="020B0503020203020204" pitchFamily="34" charset="-52"/>
            </a:endParaRPr>
          </a:p>
        </p:txBody>
      </p:sp>
      <p:graphicFrame>
        <p:nvGraphicFramePr>
          <p:cNvPr id="9" name="Диаграмма 8">
            <a:extLst>
              <a:ext uri="{FF2B5EF4-FFF2-40B4-BE49-F238E27FC236}">
                <a16:creationId xmlns:a16="http://schemas.microsoft.com/office/drawing/2014/main" id="{3D8680AE-7B73-4ED0-83B5-0AE5370D22D1}"/>
              </a:ext>
            </a:extLst>
          </p:cNvPr>
          <p:cNvGraphicFramePr>
            <a:graphicFrameLocks/>
          </p:cNvGraphicFramePr>
          <p:nvPr>
            <p:extLst>
              <p:ext uri="{D42A27DB-BD31-4B8C-83A1-F6EECF244321}">
                <p14:modId xmlns:p14="http://schemas.microsoft.com/office/powerpoint/2010/main" val="1020744804"/>
              </p:ext>
            </p:extLst>
          </p:nvPr>
        </p:nvGraphicFramePr>
        <p:xfrm>
          <a:off x="2065722" y="1158826"/>
          <a:ext cx="8060555" cy="4918123"/>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38991967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Users\MSShafigullin\Desktop\Проекты\Брендбук\Гайдлайн\Презентация\презентация шаблон КФУ-01.jpg"/>
          <p:cNvPicPr>
            <a:picLocks noChangeAspect="1" noChangeArrowheads="1"/>
          </p:cNvPicPr>
          <p:nvPr/>
        </p:nvPicPr>
        <p:blipFill rotWithShape="1">
          <a:blip r:embed="rId2">
            <a:extLst>
              <a:ext uri="{28A0092B-C50C-407E-A947-70E740481C1C}">
                <a14:useLocalDpi xmlns:a14="http://schemas.microsoft.com/office/drawing/2010/main" val="0"/>
              </a:ext>
            </a:extLst>
          </a:blip>
          <a:srcRect r="90513" b="20472"/>
          <a:stretch/>
        </p:blipFill>
        <p:spPr bwMode="auto">
          <a:xfrm>
            <a:off x="-1" y="-35802"/>
            <a:ext cx="1156624" cy="689380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C:\Users\MSShafigullin\Desktop\2020\Презентация КФУ\kfu_logo_circle_rus.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056" y="38183"/>
            <a:ext cx="998509" cy="97494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CF717ECF-197D-43DE-82FC-F6CC6394788D}"/>
              </a:ext>
            </a:extLst>
          </p:cNvPr>
          <p:cNvSpPr txBox="1"/>
          <p:nvPr/>
        </p:nvSpPr>
        <p:spPr>
          <a:xfrm>
            <a:off x="1504950" y="67172"/>
            <a:ext cx="10306050" cy="748988"/>
          </a:xfrm>
          <a:prstGeom prst="rect">
            <a:avLst/>
          </a:prstGeom>
          <a:noFill/>
        </p:spPr>
        <p:txBody>
          <a:bodyPr wrap="square" rtlCol="0">
            <a:spAutoFit/>
          </a:bodyPr>
          <a:lstStyle/>
          <a:p>
            <a:pPr lvl="0" algn="ctr">
              <a:buClr>
                <a:srgbClr val="000000"/>
              </a:buClr>
              <a:buSzPts val="1100"/>
            </a:pPr>
            <a:r>
              <a:rPr lang="ru-RU" sz="4267" b="1" dirty="0">
                <a:latin typeface="PT Sans" panose="020B0503020203020204" pitchFamily="34" charset="-52"/>
              </a:rPr>
              <a:t>Тестирование на почти </a:t>
            </a:r>
            <a:r>
              <a:rPr lang="ru-RU" sz="4267" b="1" dirty="0" err="1">
                <a:latin typeface="PT Sans" panose="020B0503020203020204" pitchFamily="34" charset="-52"/>
              </a:rPr>
              <a:t>отсорт</a:t>
            </a:r>
            <a:r>
              <a:rPr lang="ru-RU" sz="4267" b="1" dirty="0">
                <a:latin typeface="PT Sans" panose="020B0503020203020204" pitchFamily="34" charset="-52"/>
              </a:rPr>
              <a:t>. массиве</a:t>
            </a:r>
          </a:p>
        </p:txBody>
      </p:sp>
      <p:sp>
        <p:nvSpPr>
          <p:cNvPr id="7" name="TextBox 6">
            <a:extLst>
              <a:ext uri="{FF2B5EF4-FFF2-40B4-BE49-F238E27FC236}">
                <a16:creationId xmlns:a16="http://schemas.microsoft.com/office/drawing/2014/main" id="{01382215-C8D6-4CA3-88DE-4029F29DE89A}"/>
              </a:ext>
            </a:extLst>
          </p:cNvPr>
          <p:cNvSpPr txBox="1"/>
          <p:nvPr/>
        </p:nvSpPr>
        <p:spPr>
          <a:xfrm>
            <a:off x="1401890" y="1113813"/>
            <a:ext cx="1980563" cy="646331"/>
          </a:xfrm>
          <a:prstGeom prst="rect">
            <a:avLst/>
          </a:prstGeom>
          <a:noFill/>
        </p:spPr>
        <p:txBody>
          <a:bodyPr wrap="square" rtlCol="0">
            <a:spAutoFit/>
          </a:bodyPr>
          <a:lstStyle/>
          <a:p>
            <a:pPr algn="ctr"/>
            <a:r>
              <a:rPr lang="ru-RU" dirty="0"/>
              <a:t>Почти </a:t>
            </a:r>
            <a:r>
              <a:rPr lang="ru-RU" dirty="0" err="1"/>
              <a:t>отсорт</a:t>
            </a:r>
            <a:r>
              <a:rPr lang="ru-RU" dirty="0"/>
              <a:t>. массив</a:t>
            </a:r>
          </a:p>
        </p:txBody>
      </p:sp>
      <p:pic>
        <p:nvPicPr>
          <p:cNvPr id="8" name="Рисунок 7">
            <a:extLst>
              <a:ext uri="{FF2B5EF4-FFF2-40B4-BE49-F238E27FC236}">
                <a16:creationId xmlns:a16="http://schemas.microsoft.com/office/drawing/2014/main" id="{4E3055BB-1D78-4314-B0DE-90C33D08AC43}"/>
              </a:ext>
            </a:extLst>
          </p:cNvPr>
          <p:cNvPicPr>
            <a:picLocks noChangeAspect="1"/>
          </p:cNvPicPr>
          <p:nvPr/>
        </p:nvPicPr>
        <p:blipFill rotWithShape="1">
          <a:blip r:embed="rId4">
            <a:extLst>
              <a:ext uri="{28A0092B-C50C-407E-A947-70E740481C1C}">
                <a14:useLocalDpi xmlns:a14="http://schemas.microsoft.com/office/drawing/2010/main" val="0"/>
              </a:ext>
            </a:extLst>
          </a:blip>
          <a:srcRect b="11700"/>
          <a:stretch/>
        </p:blipFill>
        <p:spPr>
          <a:xfrm>
            <a:off x="1551297" y="1907067"/>
            <a:ext cx="1735464" cy="4757140"/>
          </a:xfrm>
          <a:prstGeom prst="rect">
            <a:avLst/>
          </a:prstGeom>
          <a:ln>
            <a:noFill/>
          </a:ln>
          <a:effectLst>
            <a:outerShdw blurRad="292100" dist="139700" dir="2700000" algn="tl" rotWithShape="0">
              <a:srgbClr val="333333">
                <a:alpha val="65000"/>
              </a:srgbClr>
            </a:outerShdw>
          </a:effectLst>
        </p:spPr>
      </p:pic>
      <p:cxnSp>
        <p:nvCxnSpPr>
          <p:cNvPr id="10" name="Прямая со стрелкой 9">
            <a:extLst>
              <a:ext uri="{FF2B5EF4-FFF2-40B4-BE49-F238E27FC236}">
                <a16:creationId xmlns:a16="http://schemas.microsoft.com/office/drawing/2014/main" id="{7FC5335C-E2B4-45D6-83CB-E1077ABC566F}"/>
              </a:ext>
            </a:extLst>
          </p:cNvPr>
          <p:cNvCxnSpPr/>
          <p:nvPr/>
        </p:nvCxnSpPr>
        <p:spPr>
          <a:xfrm flipH="1">
            <a:off x="1867407" y="4063881"/>
            <a:ext cx="15951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Прямая со стрелкой 10">
            <a:extLst>
              <a:ext uri="{FF2B5EF4-FFF2-40B4-BE49-F238E27FC236}">
                <a16:creationId xmlns:a16="http://schemas.microsoft.com/office/drawing/2014/main" id="{6A607CCA-AAE6-4C2C-9CA3-D563873633C8}"/>
              </a:ext>
            </a:extLst>
          </p:cNvPr>
          <p:cNvCxnSpPr/>
          <p:nvPr/>
        </p:nvCxnSpPr>
        <p:spPr>
          <a:xfrm flipH="1">
            <a:off x="1867407" y="4902081"/>
            <a:ext cx="25756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 name="Рисунок 2">
            <a:extLst>
              <a:ext uri="{FF2B5EF4-FFF2-40B4-BE49-F238E27FC236}">
                <a16:creationId xmlns:a16="http://schemas.microsoft.com/office/drawing/2014/main" id="{6276054F-795D-4EA3-AC6A-348960AE0C9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81271" y="1436979"/>
            <a:ext cx="3676190" cy="1590476"/>
          </a:xfrm>
          <a:prstGeom prst="rect">
            <a:avLst/>
          </a:prstGeom>
        </p:spPr>
      </p:pic>
      <p:sp>
        <p:nvSpPr>
          <p:cNvPr id="16" name="TextBox 15">
            <a:extLst>
              <a:ext uri="{FF2B5EF4-FFF2-40B4-BE49-F238E27FC236}">
                <a16:creationId xmlns:a16="http://schemas.microsoft.com/office/drawing/2014/main" id="{B2841FBB-DBBD-437C-8E33-4FFFD6A3A4A6}"/>
              </a:ext>
            </a:extLst>
          </p:cNvPr>
          <p:cNvSpPr txBox="1"/>
          <p:nvPr/>
        </p:nvSpPr>
        <p:spPr>
          <a:xfrm>
            <a:off x="3678907" y="816160"/>
            <a:ext cx="3280918" cy="646331"/>
          </a:xfrm>
          <a:prstGeom prst="rect">
            <a:avLst/>
          </a:prstGeom>
          <a:noFill/>
        </p:spPr>
        <p:txBody>
          <a:bodyPr wrap="square" rtlCol="0">
            <a:spAutoFit/>
          </a:bodyPr>
          <a:lstStyle/>
          <a:p>
            <a:pPr algn="ctr"/>
            <a:r>
              <a:rPr lang="ru-RU" dirty="0"/>
              <a:t>Каждое число увеличивается на 3 с шансом в 2</a:t>
            </a:r>
            <a:r>
              <a:rPr lang="en-US" dirty="0"/>
              <a:t>%</a:t>
            </a:r>
            <a:endParaRPr lang="ru-RU" dirty="0"/>
          </a:p>
        </p:txBody>
      </p:sp>
      <p:pic>
        <p:nvPicPr>
          <p:cNvPr id="17" name="Рисунок 16">
            <a:extLst>
              <a:ext uri="{FF2B5EF4-FFF2-40B4-BE49-F238E27FC236}">
                <a16:creationId xmlns:a16="http://schemas.microsoft.com/office/drawing/2014/main" id="{B97242B0-8FAB-4775-B47D-B1EC33A85AE1}"/>
              </a:ext>
            </a:extLst>
          </p:cNvPr>
          <p:cNvPicPr>
            <a:picLocks noChangeAspect="1"/>
          </p:cNvPicPr>
          <p:nvPr/>
        </p:nvPicPr>
        <p:blipFill>
          <a:blip r:embed="rId6"/>
          <a:stretch>
            <a:fillRect/>
          </a:stretch>
        </p:blipFill>
        <p:spPr>
          <a:xfrm>
            <a:off x="6315762" y="4088915"/>
            <a:ext cx="5495238" cy="2447619"/>
          </a:xfrm>
          <a:prstGeom prst="rect">
            <a:avLst/>
          </a:prstGeom>
          <a:ln>
            <a:noFill/>
          </a:ln>
          <a:effectLst>
            <a:outerShdw blurRad="292100" dist="139700" dir="2700000" algn="tl" rotWithShape="0">
              <a:srgbClr val="333333">
                <a:alpha val="65000"/>
              </a:srgbClr>
            </a:outerShdw>
          </a:effectLst>
        </p:spPr>
      </p:pic>
      <p:sp>
        <p:nvSpPr>
          <p:cNvPr id="18" name="TextBox 17">
            <a:extLst>
              <a:ext uri="{FF2B5EF4-FFF2-40B4-BE49-F238E27FC236}">
                <a16:creationId xmlns:a16="http://schemas.microsoft.com/office/drawing/2014/main" id="{823EA620-7805-4D0F-8FAA-569008E84D62}"/>
              </a:ext>
            </a:extLst>
          </p:cNvPr>
          <p:cNvSpPr txBox="1"/>
          <p:nvPr/>
        </p:nvSpPr>
        <p:spPr>
          <a:xfrm>
            <a:off x="6163019" y="3204242"/>
            <a:ext cx="5800725" cy="707886"/>
          </a:xfrm>
          <a:prstGeom prst="rect">
            <a:avLst/>
          </a:prstGeom>
          <a:noFill/>
        </p:spPr>
        <p:txBody>
          <a:bodyPr wrap="square" rtlCol="0">
            <a:spAutoFit/>
          </a:bodyPr>
          <a:lstStyle/>
          <a:p>
            <a:pPr algn="ctr"/>
            <a:r>
              <a:rPr lang="ru-RU" sz="2000" dirty="0"/>
              <a:t>Было проведено 50 тестов с размеров входных данных от 20 тыс. чисел до 1 млн с шагом в 20 тыс.</a:t>
            </a:r>
          </a:p>
        </p:txBody>
      </p:sp>
      <p:sp>
        <p:nvSpPr>
          <p:cNvPr id="19" name="TextBox 18">
            <a:extLst>
              <a:ext uri="{FF2B5EF4-FFF2-40B4-BE49-F238E27FC236}">
                <a16:creationId xmlns:a16="http://schemas.microsoft.com/office/drawing/2014/main" id="{BC055403-6737-4027-A687-24E9C67301CF}"/>
              </a:ext>
            </a:extLst>
          </p:cNvPr>
          <p:cNvSpPr txBox="1"/>
          <p:nvPr/>
        </p:nvSpPr>
        <p:spPr>
          <a:xfrm>
            <a:off x="1425892" y="764932"/>
            <a:ext cx="2581275" cy="400110"/>
          </a:xfrm>
          <a:prstGeom prst="rect">
            <a:avLst/>
          </a:prstGeom>
          <a:noFill/>
        </p:spPr>
        <p:txBody>
          <a:bodyPr wrap="square" rtlCol="0">
            <a:spAutoFit/>
          </a:bodyPr>
          <a:lstStyle/>
          <a:p>
            <a:r>
              <a:rPr lang="ru-RU" sz="2000" b="1" dirty="0"/>
              <a:t>Входные данные</a:t>
            </a:r>
          </a:p>
        </p:txBody>
      </p:sp>
    </p:spTree>
    <p:extLst>
      <p:ext uri="{BB962C8B-B14F-4D97-AF65-F5344CB8AC3E}">
        <p14:creationId xmlns:p14="http://schemas.microsoft.com/office/powerpoint/2010/main" val="46217195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Users\MSShafigullin\Desktop\Проекты\Брендбук\Гайдлайн\Презентация\презентация шаблон КФУ-01.jpg"/>
          <p:cNvPicPr>
            <a:picLocks noChangeAspect="1" noChangeArrowheads="1"/>
          </p:cNvPicPr>
          <p:nvPr/>
        </p:nvPicPr>
        <p:blipFill rotWithShape="1">
          <a:blip r:embed="rId2">
            <a:extLst>
              <a:ext uri="{28A0092B-C50C-407E-A947-70E740481C1C}">
                <a14:useLocalDpi xmlns:a14="http://schemas.microsoft.com/office/drawing/2010/main" val="0"/>
              </a:ext>
            </a:extLst>
          </a:blip>
          <a:srcRect r="90513" b="20472"/>
          <a:stretch/>
        </p:blipFill>
        <p:spPr bwMode="auto">
          <a:xfrm>
            <a:off x="-1" y="-35802"/>
            <a:ext cx="1156624" cy="689380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C:\Users\MSShafigullin\Desktop\2020\Презентация КФУ\kfu_logo_circle_rus.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056" y="38183"/>
            <a:ext cx="998509" cy="97494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CF717ECF-197D-43DE-82FC-F6CC6394788D}"/>
              </a:ext>
            </a:extLst>
          </p:cNvPr>
          <p:cNvSpPr txBox="1"/>
          <p:nvPr/>
        </p:nvSpPr>
        <p:spPr>
          <a:xfrm>
            <a:off x="1504950" y="67172"/>
            <a:ext cx="10306050" cy="748988"/>
          </a:xfrm>
          <a:prstGeom prst="rect">
            <a:avLst/>
          </a:prstGeom>
          <a:noFill/>
        </p:spPr>
        <p:txBody>
          <a:bodyPr wrap="square" rtlCol="0">
            <a:spAutoFit/>
          </a:bodyPr>
          <a:lstStyle/>
          <a:p>
            <a:pPr lvl="0" algn="ctr">
              <a:buClr>
                <a:srgbClr val="000000"/>
              </a:buClr>
              <a:buSzPts val="1100"/>
            </a:pPr>
            <a:r>
              <a:rPr lang="ru-RU" sz="4267" b="1" dirty="0">
                <a:latin typeface="PT Sans" panose="020B0503020203020204" pitchFamily="34" charset="-52"/>
              </a:rPr>
              <a:t>Тестирование на почти </a:t>
            </a:r>
            <a:r>
              <a:rPr lang="ru-RU" sz="4267" b="1" dirty="0" err="1">
                <a:latin typeface="PT Sans" panose="020B0503020203020204" pitchFamily="34" charset="-52"/>
              </a:rPr>
              <a:t>отсорт</a:t>
            </a:r>
            <a:r>
              <a:rPr lang="ru-RU" sz="4267" b="1" dirty="0">
                <a:latin typeface="PT Sans" panose="020B0503020203020204" pitchFamily="34" charset="-52"/>
              </a:rPr>
              <a:t>. массиве</a:t>
            </a:r>
          </a:p>
        </p:txBody>
      </p:sp>
      <p:graphicFrame>
        <p:nvGraphicFramePr>
          <p:cNvPr id="14" name="Диаграмма 13">
            <a:extLst>
              <a:ext uri="{FF2B5EF4-FFF2-40B4-BE49-F238E27FC236}">
                <a16:creationId xmlns:a16="http://schemas.microsoft.com/office/drawing/2014/main" id="{51C23C48-5C79-4CD0-8DA9-84581FBDA6BE}"/>
              </a:ext>
            </a:extLst>
          </p:cNvPr>
          <p:cNvGraphicFramePr>
            <a:graphicFrameLocks/>
          </p:cNvGraphicFramePr>
          <p:nvPr>
            <p:extLst>
              <p:ext uri="{D42A27DB-BD31-4B8C-83A1-F6EECF244321}">
                <p14:modId xmlns:p14="http://schemas.microsoft.com/office/powerpoint/2010/main" val="1300279206"/>
              </p:ext>
            </p:extLst>
          </p:nvPr>
        </p:nvGraphicFramePr>
        <p:xfrm>
          <a:off x="1247775" y="1048239"/>
          <a:ext cx="7033260" cy="4847272"/>
        </p:xfrm>
        <a:graphic>
          <a:graphicData uri="http://schemas.openxmlformats.org/drawingml/2006/chart">
            <c:chart xmlns:c="http://schemas.openxmlformats.org/drawingml/2006/chart" xmlns:r="http://schemas.openxmlformats.org/officeDocument/2006/relationships" r:id="rId4"/>
          </a:graphicData>
        </a:graphic>
      </p:graphicFrame>
      <p:pic>
        <p:nvPicPr>
          <p:cNvPr id="15" name="Рисунок 14">
            <a:extLst>
              <a:ext uri="{FF2B5EF4-FFF2-40B4-BE49-F238E27FC236}">
                <a16:creationId xmlns:a16="http://schemas.microsoft.com/office/drawing/2014/main" id="{993694D5-76B5-498F-9698-38149FB513ED}"/>
              </a:ext>
            </a:extLst>
          </p:cNvPr>
          <p:cNvPicPr>
            <a:picLocks noChangeAspect="1"/>
          </p:cNvPicPr>
          <p:nvPr/>
        </p:nvPicPr>
        <p:blipFill>
          <a:blip r:embed="rId5"/>
          <a:stretch>
            <a:fillRect/>
          </a:stretch>
        </p:blipFill>
        <p:spPr>
          <a:xfrm>
            <a:off x="9072712" y="1624157"/>
            <a:ext cx="2390476" cy="2314286"/>
          </a:xfrm>
          <a:prstGeom prst="rect">
            <a:avLst/>
          </a:prstGeom>
        </p:spPr>
      </p:pic>
      <p:sp>
        <p:nvSpPr>
          <p:cNvPr id="20" name="TextBox 19">
            <a:extLst>
              <a:ext uri="{FF2B5EF4-FFF2-40B4-BE49-F238E27FC236}">
                <a16:creationId xmlns:a16="http://schemas.microsoft.com/office/drawing/2014/main" id="{6DDF4C73-99F5-4D3A-BFAC-E228933C3C51}"/>
              </a:ext>
            </a:extLst>
          </p:cNvPr>
          <p:cNvSpPr txBox="1"/>
          <p:nvPr/>
        </p:nvSpPr>
        <p:spPr>
          <a:xfrm>
            <a:off x="9296283" y="4100109"/>
            <a:ext cx="2295238" cy="646331"/>
          </a:xfrm>
          <a:prstGeom prst="rect">
            <a:avLst/>
          </a:prstGeom>
          <a:noFill/>
        </p:spPr>
        <p:txBody>
          <a:bodyPr wrap="square" rtlCol="0">
            <a:spAutoFit/>
          </a:bodyPr>
          <a:lstStyle/>
          <a:p>
            <a:pPr algn="ctr"/>
            <a:r>
              <a:rPr lang="ru-RU" dirty="0"/>
              <a:t>Некоторые значения из таблицы</a:t>
            </a:r>
          </a:p>
        </p:txBody>
      </p:sp>
    </p:spTree>
    <p:extLst>
      <p:ext uri="{BB962C8B-B14F-4D97-AF65-F5344CB8AC3E}">
        <p14:creationId xmlns:p14="http://schemas.microsoft.com/office/powerpoint/2010/main" val="378871710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Users\MSShafigullin\Desktop\Проекты\Брендбук\Гайдлайн\Презентация\презентация шаблон КФУ-01.jpg"/>
          <p:cNvPicPr>
            <a:picLocks noChangeAspect="1" noChangeArrowheads="1"/>
          </p:cNvPicPr>
          <p:nvPr/>
        </p:nvPicPr>
        <p:blipFill rotWithShape="1">
          <a:blip r:embed="rId2">
            <a:extLst>
              <a:ext uri="{28A0092B-C50C-407E-A947-70E740481C1C}">
                <a14:useLocalDpi xmlns:a14="http://schemas.microsoft.com/office/drawing/2010/main" val="0"/>
              </a:ext>
            </a:extLst>
          </a:blip>
          <a:srcRect r="90513" b="20472"/>
          <a:stretch/>
        </p:blipFill>
        <p:spPr bwMode="auto">
          <a:xfrm>
            <a:off x="-1" y="-35802"/>
            <a:ext cx="1156624" cy="689380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C:\Users\MSShafigullin\Desktop\2020\Презентация КФУ\kfu_logo_circle_rus.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056" y="38183"/>
            <a:ext cx="998509" cy="97494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CF717ECF-197D-43DE-82FC-F6CC6394788D}"/>
              </a:ext>
            </a:extLst>
          </p:cNvPr>
          <p:cNvSpPr txBox="1"/>
          <p:nvPr/>
        </p:nvSpPr>
        <p:spPr>
          <a:xfrm>
            <a:off x="1504950" y="67172"/>
            <a:ext cx="10306050" cy="748988"/>
          </a:xfrm>
          <a:prstGeom prst="rect">
            <a:avLst/>
          </a:prstGeom>
          <a:noFill/>
        </p:spPr>
        <p:txBody>
          <a:bodyPr wrap="square" rtlCol="0">
            <a:spAutoFit/>
          </a:bodyPr>
          <a:lstStyle/>
          <a:p>
            <a:pPr lvl="0" algn="ctr">
              <a:buClr>
                <a:srgbClr val="000000"/>
              </a:buClr>
              <a:buSzPts val="1100"/>
            </a:pPr>
            <a:r>
              <a:rPr lang="ru-RU" sz="4267" b="1" dirty="0">
                <a:latin typeface="PT Sans" panose="020B0503020203020204" pitchFamily="34" charset="-52"/>
              </a:rPr>
              <a:t>Сравнение графиков с </a:t>
            </a:r>
            <a:r>
              <a:rPr lang="en-US" sz="4267" b="1" dirty="0">
                <a:latin typeface="PT Sans" panose="020B0503020203020204" pitchFamily="34" charset="-52"/>
              </a:rPr>
              <a:t>O(n) </a:t>
            </a:r>
            <a:r>
              <a:rPr lang="ru-RU" sz="4267" b="1" dirty="0">
                <a:latin typeface="PT Sans" panose="020B0503020203020204" pitchFamily="34" charset="-52"/>
              </a:rPr>
              <a:t>и </a:t>
            </a:r>
            <a:r>
              <a:rPr lang="en-US" sz="4267" b="1" dirty="0">
                <a:latin typeface="PT Sans" panose="020B0503020203020204" pitchFamily="34" charset="-52"/>
              </a:rPr>
              <a:t>O(</a:t>
            </a:r>
            <a:r>
              <a:rPr lang="en-US" sz="4267" b="1" dirty="0" err="1">
                <a:latin typeface="PT Sans" panose="020B0503020203020204" pitchFamily="34" charset="-52"/>
              </a:rPr>
              <a:t>nlogn</a:t>
            </a:r>
            <a:r>
              <a:rPr lang="en-US" sz="4267" b="1" dirty="0">
                <a:latin typeface="PT Sans" panose="020B0503020203020204" pitchFamily="34" charset="-52"/>
              </a:rPr>
              <a:t>)</a:t>
            </a:r>
            <a:endParaRPr lang="ru-RU" sz="4267" b="1" dirty="0">
              <a:latin typeface="PT Sans" panose="020B0503020203020204" pitchFamily="34" charset="-52"/>
            </a:endParaRPr>
          </a:p>
        </p:txBody>
      </p:sp>
      <p:graphicFrame>
        <p:nvGraphicFramePr>
          <p:cNvPr id="9" name="Диаграмма 8">
            <a:extLst>
              <a:ext uri="{FF2B5EF4-FFF2-40B4-BE49-F238E27FC236}">
                <a16:creationId xmlns:a16="http://schemas.microsoft.com/office/drawing/2014/main" id="{89FC782E-E7F0-46F3-A718-21E50CAD5974}"/>
              </a:ext>
            </a:extLst>
          </p:cNvPr>
          <p:cNvGraphicFramePr>
            <a:graphicFrameLocks/>
          </p:cNvGraphicFramePr>
          <p:nvPr>
            <p:extLst>
              <p:ext uri="{D42A27DB-BD31-4B8C-83A1-F6EECF244321}">
                <p14:modId xmlns:p14="http://schemas.microsoft.com/office/powerpoint/2010/main" val="397020238"/>
              </p:ext>
            </p:extLst>
          </p:nvPr>
        </p:nvGraphicFramePr>
        <p:xfrm>
          <a:off x="1235679" y="884080"/>
          <a:ext cx="5422295" cy="3421219"/>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0" name="Диаграмма 9">
            <a:extLst>
              <a:ext uri="{FF2B5EF4-FFF2-40B4-BE49-F238E27FC236}">
                <a16:creationId xmlns:a16="http://schemas.microsoft.com/office/drawing/2014/main" id="{61C91796-EFD6-4D39-A121-D4FA52C08F68}"/>
              </a:ext>
            </a:extLst>
          </p:cNvPr>
          <p:cNvGraphicFramePr>
            <a:graphicFrameLocks/>
          </p:cNvGraphicFramePr>
          <p:nvPr>
            <p:extLst>
              <p:ext uri="{D42A27DB-BD31-4B8C-83A1-F6EECF244321}">
                <p14:modId xmlns:p14="http://schemas.microsoft.com/office/powerpoint/2010/main" val="3817697062"/>
              </p:ext>
            </p:extLst>
          </p:nvPr>
        </p:nvGraphicFramePr>
        <p:xfrm>
          <a:off x="6283930" y="3067051"/>
          <a:ext cx="5800435" cy="3723778"/>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394584386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Users\MSShafigullin\Desktop\Проекты\Брендбук\Гайдлайн\Презентация\презентация шаблон КФУ-01.jpg"/>
          <p:cNvPicPr>
            <a:picLocks noChangeAspect="1" noChangeArrowheads="1"/>
          </p:cNvPicPr>
          <p:nvPr/>
        </p:nvPicPr>
        <p:blipFill rotWithShape="1">
          <a:blip r:embed="rId2">
            <a:extLst>
              <a:ext uri="{28A0092B-C50C-407E-A947-70E740481C1C}">
                <a14:useLocalDpi xmlns:a14="http://schemas.microsoft.com/office/drawing/2010/main" val="0"/>
              </a:ext>
            </a:extLst>
          </a:blip>
          <a:srcRect r="90513" b="20472"/>
          <a:stretch/>
        </p:blipFill>
        <p:spPr bwMode="auto">
          <a:xfrm>
            <a:off x="-1" y="-35802"/>
            <a:ext cx="1156624" cy="689380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C:\Users\MSShafigullin\Desktop\2020\Презентация КФУ\kfu_logo_circle_rus.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056" y="38183"/>
            <a:ext cx="998509" cy="97494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B7F1D193-72D7-4F14-A484-17E82367EA65}"/>
              </a:ext>
            </a:extLst>
          </p:cNvPr>
          <p:cNvSpPr txBox="1"/>
          <p:nvPr/>
        </p:nvSpPr>
        <p:spPr>
          <a:xfrm>
            <a:off x="2178575" y="38183"/>
            <a:ext cx="8448939" cy="748988"/>
          </a:xfrm>
          <a:prstGeom prst="rect">
            <a:avLst/>
          </a:prstGeom>
          <a:noFill/>
        </p:spPr>
        <p:txBody>
          <a:bodyPr wrap="square" rtlCol="0">
            <a:spAutoFit/>
          </a:bodyPr>
          <a:lstStyle/>
          <a:p>
            <a:pPr lvl="0" algn="ctr">
              <a:buClr>
                <a:srgbClr val="000000"/>
              </a:buClr>
              <a:buSzPts val="1100"/>
            </a:pPr>
            <a:r>
              <a:rPr lang="ru-RU" sz="4267" b="1" dirty="0">
                <a:latin typeface="PT Sans" panose="020B0503020203020204" pitchFamily="34" charset="-52"/>
              </a:rPr>
              <a:t>Заключение</a:t>
            </a:r>
          </a:p>
        </p:txBody>
      </p:sp>
      <p:sp>
        <p:nvSpPr>
          <p:cNvPr id="12" name="TextBox 11">
            <a:extLst>
              <a:ext uri="{FF2B5EF4-FFF2-40B4-BE49-F238E27FC236}">
                <a16:creationId xmlns:a16="http://schemas.microsoft.com/office/drawing/2014/main" id="{15564141-7572-4A19-AB44-27AD25765A1A}"/>
              </a:ext>
            </a:extLst>
          </p:cNvPr>
          <p:cNvSpPr txBox="1"/>
          <p:nvPr/>
        </p:nvSpPr>
        <p:spPr>
          <a:xfrm>
            <a:off x="1320800" y="1028140"/>
            <a:ext cx="10647680" cy="1477328"/>
          </a:xfrm>
          <a:prstGeom prst="rect">
            <a:avLst/>
          </a:prstGeom>
          <a:noFill/>
        </p:spPr>
        <p:txBody>
          <a:bodyPr wrap="square">
            <a:spAutoFit/>
          </a:bodyPr>
          <a:lstStyle/>
          <a:p>
            <a:pPr>
              <a:buFont typeface="+mj-lt"/>
              <a:buAutoNum type="arabicPeriod"/>
            </a:pPr>
            <a:r>
              <a:rPr lang="ru-RU" dirty="0"/>
              <a:t>Адаптивность к отсортированным данным</a:t>
            </a:r>
          </a:p>
          <a:p>
            <a:pPr>
              <a:buFont typeface="+mj-lt"/>
              <a:buAutoNum type="arabicPeriod"/>
            </a:pPr>
            <a:r>
              <a:rPr lang="ru-RU" dirty="0"/>
              <a:t>In-</a:t>
            </a:r>
            <a:r>
              <a:rPr lang="ru-RU" dirty="0" err="1"/>
              <a:t>place</a:t>
            </a:r>
            <a:r>
              <a:rPr lang="ru-RU" dirty="0"/>
              <a:t> сортировка</a:t>
            </a:r>
          </a:p>
          <a:p>
            <a:pPr marL="742950" lvl="1" indent="-285750">
              <a:buFont typeface="Arial" panose="020B0604020202020204" pitchFamily="34" charset="0"/>
              <a:buChar char="•"/>
            </a:pPr>
            <a:r>
              <a:rPr lang="ru-RU" dirty="0"/>
              <a:t>Практически не требует дополнительной памяти</a:t>
            </a:r>
          </a:p>
          <a:p>
            <a:pPr>
              <a:buFont typeface="+mj-lt"/>
              <a:buAutoNum type="arabicPeriod"/>
            </a:pPr>
            <a:r>
              <a:rPr lang="ru-RU" dirty="0"/>
              <a:t>Гарантированная сложность O(n</a:t>
            </a:r>
            <a:r>
              <a:rPr lang="en-US" dirty="0"/>
              <a:t>l</a:t>
            </a:r>
            <a:r>
              <a:rPr lang="ru-RU" dirty="0" err="1"/>
              <a:t>ogn</a:t>
            </a:r>
            <a:r>
              <a:rPr lang="ru-RU" dirty="0"/>
              <a:t>)</a:t>
            </a:r>
          </a:p>
          <a:p>
            <a:pPr>
              <a:buFont typeface="+mj-lt"/>
              <a:buAutoNum type="arabicPeriod"/>
            </a:pPr>
            <a:r>
              <a:rPr lang="ru-RU" dirty="0"/>
              <a:t>Сравнительная устойчивость к худшим случаям</a:t>
            </a:r>
          </a:p>
        </p:txBody>
      </p:sp>
      <p:sp>
        <p:nvSpPr>
          <p:cNvPr id="9" name="TextBox 8">
            <a:extLst>
              <a:ext uri="{FF2B5EF4-FFF2-40B4-BE49-F238E27FC236}">
                <a16:creationId xmlns:a16="http://schemas.microsoft.com/office/drawing/2014/main" id="{9D66460D-F26E-4FDB-B954-90A6407A77B5}"/>
              </a:ext>
            </a:extLst>
          </p:cNvPr>
          <p:cNvSpPr txBox="1"/>
          <p:nvPr/>
        </p:nvSpPr>
        <p:spPr>
          <a:xfrm>
            <a:off x="1320800" y="572738"/>
            <a:ext cx="1120820" cy="461665"/>
          </a:xfrm>
          <a:prstGeom prst="rect">
            <a:avLst/>
          </a:prstGeom>
          <a:noFill/>
        </p:spPr>
        <p:txBody>
          <a:bodyPr wrap="none" rtlCol="0">
            <a:spAutoFit/>
          </a:bodyPr>
          <a:lstStyle/>
          <a:p>
            <a:r>
              <a:rPr lang="ru-RU" sz="2400" b="1" dirty="0"/>
              <a:t>Плюсы</a:t>
            </a:r>
            <a:endParaRPr lang="ru-RU" b="1" dirty="0"/>
          </a:p>
        </p:txBody>
      </p:sp>
      <p:sp>
        <p:nvSpPr>
          <p:cNvPr id="14" name="TextBox 13">
            <a:extLst>
              <a:ext uri="{FF2B5EF4-FFF2-40B4-BE49-F238E27FC236}">
                <a16:creationId xmlns:a16="http://schemas.microsoft.com/office/drawing/2014/main" id="{D9E66551-9E22-450B-812E-14851CF1A94F}"/>
              </a:ext>
            </a:extLst>
          </p:cNvPr>
          <p:cNvSpPr txBox="1"/>
          <p:nvPr/>
        </p:nvSpPr>
        <p:spPr>
          <a:xfrm>
            <a:off x="1320800" y="2730037"/>
            <a:ext cx="1285608" cy="461665"/>
          </a:xfrm>
          <a:prstGeom prst="rect">
            <a:avLst/>
          </a:prstGeom>
          <a:noFill/>
        </p:spPr>
        <p:txBody>
          <a:bodyPr wrap="none" rtlCol="0">
            <a:spAutoFit/>
          </a:bodyPr>
          <a:lstStyle/>
          <a:p>
            <a:r>
              <a:rPr lang="ru-RU" sz="2400" b="1" dirty="0"/>
              <a:t>Минусы</a:t>
            </a:r>
            <a:endParaRPr lang="ru-RU" b="1" dirty="0"/>
          </a:p>
        </p:txBody>
      </p:sp>
      <p:sp>
        <p:nvSpPr>
          <p:cNvPr id="16" name="TextBox 15">
            <a:extLst>
              <a:ext uri="{FF2B5EF4-FFF2-40B4-BE49-F238E27FC236}">
                <a16:creationId xmlns:a16="http://schemas.microsoft.com/office/drawing/2014/main" id="{77F408D6-B62C-449C-B11D-7E78B680166F}"/>
              </a:ext>
            </a:extLst>
          </p:cNvPr>
          <p:cNvSpPr txBox="1"/>
          <p:nvPr/>
        </p:nvSpPr>
        <p:spPr>
          <a:xfrm>
            <a:off x="1320800" y="3198371"/>
            <a:ext cx="10893137" cy="1477328"/>
          </a:xfrm>
          <a:prstGeom prst="rect">
            <a:avLst/>
          </a:prstGeom>
          <a:noFill/>
        </p:spPr>
        <p:txBody>
          <a:bodyPr wrap="square">
            <a:spAutoFit/>
          </a:bodyPr>
          <a:lstStyle/>
          <a:p>
            <a:pPr>
              <a:buFont typeface="+mj-lt"/>
              <a:buAutoNum type="arabicPeriod"/>
            </a:pPr>
            <a:r>
              <a:rPr lang="ru-RU" dirty="0"/>
              <a:t>Сложность реализации</a:t>
            </a:r>
          </a:p>
          <a:p>
            <a:pPr>
              <a:buFont typeface="+mj-lt"/>
              <a:buAutoNum type="arabicPeriod"/>
            </a:pPr>
            <a:r>
              <a:rPr lang="ru-RU" dirty="0"/>
              <a:t>Хуже производительность на случайных данных</a:t>
            </a:r>
          </a:p>
          <a:p>
            <a:pPr marL="742950" lvl="1" indent="-285750">
              <a:buFont typeface="Arial" panose="020B0604020202020204" pitchFamily="34" charset="0"/>
              <a:buChar char="•"/>
            </a:pPr>
            <a:r>
              <a:rPr lang="ru-RU" dirty="0"/>
              <a:t>В среднем работает медленнее, чем </a:t>
            </a:r>
            <a:r>
              <a:rPr lang="ru-RU" dirty="0" err="1"/>
              <a:t>QuickSort</a:t>
            </a:r>
            <a:r>
              <a:rPr lang="ru-RU" dirty="0"/>
              <a:t> или даже </a:t>
            </a:r>
            <a:r>
              <a:rPr lang="ru-RU" dirty="0" err="1"/>
              <a:t>Heapsort</a:t>
            </a:r>
            <a:r>
              <a:rPr lang="ru-RU" dirty="0"/>
              <a:t> на неструктурированных входах.</a:t>
            </a:r>
          </a:p>
          <a:p>
            <a:pPr>
              <a:buFont typeface="+mj-lt"/>
              <a:buAutoNum type="arabicPeriod"/>
            </a:pPr>
            <a:r>
              <a:rPr lang="ru-RU" dirty="0"/>
              <a:t>Большое количество сравнений</a:t>
            </a:r>
          </a:p>
          <a:p>
            <a:pPr marL="742950" lvl="1" indent="-285750">
              <a:buFont typeface="Arial" panose="020B0604020202020204" pitchFamily="34" charset="0"/>
              <a:buChar char="•"/>
            </a:pPr>
            <a:r>
              <a:rPr lang="ru-RU" dirty="0"/>
              <a:t>Даже если обменов немного, количество сравнений остается высоким.</a:t>
            </a:r>
          </a:p>
        </p:txBody>
      </p:sp>
      <p:sp>
        <p:nvSpPr>
          <p:cNvPr id="18" name="TextBox 17">
            <a:extLst>
              <a:ext uri="{FF2B5EF4-FFF2-40B4-BE49-F238E27FC236}">
                <a16:creationId xmlns:a16="http://schemas.microsoft.com/office/drawing/2014/main" id="{E946E850-8806-42A8-A657-AD5C03BD12D5}"/>
              </a:ext>
            </a:extLst>
          </p:cNvPr>
          <p:cNvSpPr txBox="1"/>
          <p:nvPr/>
        </p:nvSpPr>
        <p:spPr>
          <a:xfrm>
            <a:off x="1244600" y="5229695"/>
            <a:ext cx="10723880" cy="923330"/>
          </a:xfrm>
          <a:prstGeom prst="rect">
            <a:avLst/>
          </a:prstGeom>
          <a:noFill/>
        </p:spPr>
        <p:txBody>
          <a:bodyPr wrap="square">
            <a:spAutoFit/>
          </a:bodyPr>
          <a:lstStyle/>
          <a:p>
            <a:pPr>
              <a:buFont typeface="Arial" panose="020B0604020202020204" pitchFamily="34" charset="0"/>
              <a:buChar char="•"/>
            </a:pPr>
            <a:r>
              <a:rPr lang="ru-RU" dirty="0"/>
              <a:t>Если важна адаптивность к уже частично отсортированным массивам.</a:t>
            </a:r>
          </a:p>
          <a:p>
            <a:pPr>
              <a:buFont typeface="Arial" panose="020B0604020202020204" pitchFamily="34" charset="0"/>
              <a:buChar char="•"/>
            </a:pPr>
            <a:r>
              <a:rPr lang="ru-RU" dirty="0"/>
              <a:t>Если есть ограничения по памяти (нельзя выделять доп. массив).</a:t>
            </a:r>
          </a:p>
          <a:p>
            <a:pPr>
              <a:buFont typeface="Arial" panose="020B0604020202020204" pitchFamily="34" charset="0"/>
              <a:buChar char="•"/>
            </a:pPr>
            <a:r>
              <a:rPr lang="ru-RU" dirty="0"/>
              <a:t>Если требуется гарантированная производительность при возможных худших сценариях.</a:t>
            </a:r>
          </a:p>
        </p:txBody>
      </p:sp>
      <p:sp>
        <p:nvSpPr>
          <p:cNvPr id="20" name="TextBox 19">
            <a:extLst>
              <a:ext uri="{FF2B5EF4-FFF2-40B4-BE49-F238E27FC236}">
                <a16:creationId xmlns:a16="http://schemas.microsoft.com/office/drawing/2014/main" id="{CECB5E2B-FD44-4326-AA33-D8483FC613DA}"/>
              </a:ext>
            </a:extLst>
          </p:cNvPr>
          <p:cNvSpPr txBox="1"/>
          <p:nvPr/>
        </p:nvSpPr>
        <p:spPr>
          <a:xfrm>
            <a:off x="1244600" y="4721864"/>
            <a:ext cx="6106160" cy="461665"/>
          </a:xfrm>
          <a:prstGeom prst="rect">
            <a:avLst/>
          </a:prstGeom>
          <a:noFill/>
        </p:spPr>
        <p:txBody>
          <a:bodyPr wrap="square">
            <a:spAutoFit/>
          </a:bodyPr>
          <a:lstStyle/>
          <a:p>
            <a:r>
              <a:rPr lang="ru-RU" sz="2400" b="1" dirty="0"/>
              <a:t>Когда применять</a:t>
            </a:r>
          </a:p>
        </p:txBody>
      </p:sp>
    </p:spTree>
    <p:extLst>
      <p:ext uri="{BB962C8B-B14F-4D97-AF65-F5344CB8AC3E}">
        <p14:creationId xmlns:p14="http://schemas.microsoft.com/office/powerpoint/2010/main" val="162644865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Users\MSShafigullin\Desktop\Проекты\Брендбук\Гайдлайн\Презентация\презентация шаблон КФУ-01.jpg"/>
          <p:cNvPicPr>
            <a:picLocks noChangeAspect="1" noChangeArrowheads="1"/>
          </p:cNvPicPr>
          <p:nvPr/>
        </p:nvPicPr>
        <p:blipFill rotWithShape="1">
          <a:blip r:embed="rId2">
            <a:extLst>
              <a:ext uri="{28A0092B-C50C-407E-A947-70E740481C1C}">
                <a14:useLocalDpi xmlns:a14="http://schemas.microsoft.com/office/drawing/2010/main" val="0"/>
              </a:ext>
            </a:extLst>
          </a:blip>
          <a:srcRect l="5" r="-8" b="20472"/>
          <a:stretch/>
        </p:blipFill>
        <p:spPr bwMode="auto">
          <a:xfrm>
            <a:off x="-2" y="0"/>
            <a:ext cx="12192002" cy="685561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C:\Users\MSShafigullin\Desktop\2020\Презентация КФУ\kfu_logo_circle_rus.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7400" y="384496"/>
            <a:ext cx="1679786" cy="164014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CF717ECF-197D-43DE-82FC-F6CC6394788D}"/>
              </a:ext>
            </a:extLst>
          </p:cNvPr>
          <p:cNvSpPr txBox="1"/>
          <p:nvPr/>
        </p:nvSpPr>
        <p:spPr>
          <a:xfrm>
            <a:off x="2121425" y="-1078722"/>
            <a:ext cx="8448939" cy="748988"/>
          </a:xfrm>
          <a:prstGeom prst="rect">
            <a:avLst/>
          </a:prstGeom>
          <a:noFill/>
        </p:spPr>
        <p:txBody>
          <a:bodyPr wrap="square" rtlCol="0">
            <a:spAutoFit/>
          </a:bodyPr>
          <a:lstStyle/>
          <a:p>
            <a:pPr lvl="0" algn="ctr">
              <a:buClr>
                <a:srgbClr val="000000"/>
              </a:buClr>
              <a:buSzPts val="1100"/>
            </a:pPr>
            <a:r>
              <a:rPr lang="ru-RU" sz="4267" b="1" dirty="0">
                <a:latin typeface="PT Sans" panose="020B0503020203020204" pitchFamily="34" charset="-52"/>
              </a:rPr>
              <a:t>Заключение</a:t>
            </a:r>
          </a:p>
        </p:txBody>
      </p:sp>
      <p:sp>
        <p:nvSpPr>
          <p:cNvPr id="7" name="TextBox 6">
            <a:extLst>
              <a:ext uri="{FF2B5EF4-FFF2-40B4-BE49-F238E27FC236}">
                <a16:creationId xmlns:a16="http://schemas.microsoft.com/office/drawing/2014/main" id="{6569DAF8-7F3B-48FA-A886-58BAB7CF50B0}"/>
              </a:ext>
            </a:extLst>
          </p:cNvPr>
          <p:cNvSpPr txBox="1"/>
          <p:nvPr/>
        </p:nvSpPr>
        <p:spPr>
          <a:xfrm>
            <a:off x="1871531" y="3163554"/>
            <a:ext cx="8448939" cy="913007"/>
          </a:xfrm>
          <a:prstGeom prst="rect">
            <a:avLst/>
          </a:prstGeom>
          <a:noFill/>
        </p:spPr>
        <p:txBody>
          <a:bodyPr wrap="square" rtlCol="0">
            <a:spAutoFit/>
          </a:bodyPr>
          <a:lstStyle/>
          <a:p>
            <a:pPr lvl="0" algn="ctr">
              <a:buClr>
                <a:srgbClr val="000000"/>
              </a:buClr>
              <a:buSzPts val="1100"/>
            </a:pPr>
            <a:r>
              <a:rPr lang="ru-RU" sz="5333" b="1" dirty="0">
                <a:solidFill>
                  <a:schemeClr val="lt1"/>
                </a:solidFill>
                <a:latin typeface="PT Sans" panose="020B0503020203020204" pitchFamily="34" charset="-52"/>
              </a:rPr>
              <a:t>Спасибо за внимание!</a:t>
            </a:r>
          </a:p>
        </p:txBody>
      </p:sp>
    </p:spTree>
    <p:extLst>
      <p:ext uri="{BB962C8B-B14F-4D97-AF65-F5344CB8AC3E}">
        <p14:creationId xmlns:p14="http://schemas.microsoft.com/office/powerpoint/2010/main" val="21130118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Users\MSShafigullin\Desktop\Проекты\Брендбук\Гайдлайн\Презентация\презентация шаблон КФУ-01.jpg"/>
          <p:cNvPicPr>
            <a:picLocks noChangeAspect="1" noChangeArrowheads="1"/>
          </p:cNvPicPr>
          <p:nvPr/>
        </p:nvPicPr>
        <p:blipFill rotWithShape="1">
          <a:blip r:embed="rId2">
            <a:extLst>
              <a:ext uri="{28A0092B-C50C-407E-A947-70E740481C1C}">
                <a14:useLocalDpi xmlns:a14="http://schemas.microsoft.com/office/drawing/2010/main" val="0"/>
              </a:ext>
            </a:extLst>
          </a:blip>
          <a:srcRect r="90513" b="20472"/>
          <a:stretch/>
        </p:blipFill>
        <p:spPr bwMode="auto">
          <a:xfrm>
            <a:off x="-1" y="-35802"/>
            <a:ext cx="1156624" cy="689380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C:\Users\MSShafigullin\Desktop\2020\Презентация КФУ\kfu_logo_circle_rus.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056" y="38183"/>
            <a:ext cx="998509" cy="97494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B7F1D193-72D7-4F14-A484-17E82367EA65}"/>
              </a:ext>
            </a:extLst>
          </p:cNvPr>
          <p:cNvSpPr txBox="1"/>
          <p:nvPr/>
        </p:nvSpPr>
        <p:spPr>
          <a:xfrm>
            <a:off x="2178575" y="38183"/>
            <a:ext cx="8448939" cy="769441"/>
          </a:xfrm>
          <a:prstGeom prst="rect">
            <a:avLst/>
          </a:prstGeom>
          <a:noFill/>
        </p:spPr>
        <p:txBody>
          <a:bodyPr wrap="square" rtlCol="0">
            <a:spAutoFit/>
          </a:bodyPr>
          <a:lstStyle/>
          <a:p>
            <a:pPr lvl="0" algn="ctr">
              <a:buClr>
                <a:srgbClr val="000000"/>
              </a:buClr>
              <a:buSzPts val="1100"/>
            </a:pPr>
            <a:r>
              <a:rPr lang="ru-RU" sz="4400" b="1" dirty="0">
                <a:latin typeface="PT Sans" panose="020B0503020203020204" pitchFamily="34" charset="-52"/>
              </a:rPr>
              <a:t>Код</a:t>
            </a:r>
          </a:p>
        </p:txBody>
      </p:sp>
      <p:sp>
        <p:nvSpPr>
          <p:cNvPr id="2" name="TextBox 1">
            <a:extLst>
              <a:ext uri="{FF2B5EF4-FFF2-40B4-BE49-F238E27FC236}">
                <a16:creationId xmlns:a16="http://schemas.microsoft.com/office/drawing/2014/main" id="{800CD928-5E98-43B7-B360-AF2DC5BE526A}"/>
              </a:ext>
            </a:extLst>
          </p:cNvPr>
          <p:cNvSpPr txBox="1"/>
          <p:nvPr/>
        </p:nvSpPr>
        <p:spPr>
          <a:xfrm>
            <a:off x="1409699" y="1030178"/>
            <a:ext cx="9801225" cy="1200329"/>
          </a:xfrm>
          <a:prstGeom prst="rect">
            <a:avLst/>
          </a:prstGeom>
          <a:noFill/>
        </p:spPr>
        <p:txBody>
          <a:bodyPr wrap="square" rtlCol="0">
            <a:spAutoFit/>
          </a:bodyPr>
          <a:lstStyle/>
          <a:p>
            <a:r>
              <a:rPr lang="ru-RU" sz="2400" dirty="0"/>
              <a:t>Репозиторий с кодом и </a:t>
            </a:r>
            <a:r>
              <a:rPr lang="en-US" sz="2400" dirty="0"/>
              <a:t>excel </a:t>
            </a:r>
            <a:r>
              <a:rPr lang="ru-RU" sz="2400" dirty="0"/>
              <a:t>таблицей с данными тестов и графиками:</a:t>
            </a:r>
          </a:p>
          <a:p>
            <a:r>
              <a:rPr lang="en-US" sz="2400" dirty="0">
                <a:hlinkClick r:id="rId4"/>
              </a:rPr>
              <a:t>https://github.com/sptlm/SemWork_SmoothSort</a:t>
            </a:r>
            <a:endParaRPr lang="ru-RU" sz="2400" dirty="0"/>
          </a:p>
          <a:p>
            <a:endParaRPr lang="ru-RU" sz="2400" dirty="0"/>
          </a:p>
        </p:txBody>
      </p:sp>
    </p:spTree>
    <p:extLst>
      <p:ext uri="{BB962C8B-B14F-4D97-AF65-F5344CB8AC3E}">
        <p14:creationId xmlns:p14="http://schemas.microsoft.com/office/powerpoint/2010/main" val="122622112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Users\MSShafigullin\Desktop\Проекты\Брендбук\Гайдлайн\Презентация\презентация шаблон КФУ-01.jpg"/>
          <p:cNvPicPr>
            <a:picLocks noChangeAspect="1" noChangeArrowheads="1"/>
          </p:cNvPicPr>
          <p:nvPr/>
        </p:nvPicPr>
        <p:blipFill rotWithShape="1">
          <a:blip r:embed="rId2">
            <a:extLst>
              <a:ext uri="{28A0092B-C50C-407E-A947-70E740481C1C}">
                <a14:useLocalDpi xmlns:a14="http://schemas.microsoft.com/office/drawing/2010/main" val="0"/>
              </a:ext>
            </a:extLst>
          </a:blip>
          <a:srcRect r="90513" b="20472"/>
          <a:stretch/>
        </p:blipFill>
        <p:spPr bwMode="auto">
          <a:xfrm>
            <a:off x="-1" y="-35802"/>
            <a:ext cx="1156624" cy="689380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C:\Users\MSShafigullin\Desktop\2020\Презентация КФУ\kfu_logo_circle_rus.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056" y="38183"/>
            <a:ext cx="998509" cy="97494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1871530" y="-1423686"/>
            <a:ext cx="8448939" cy="913007"/>
          </a:xfrm>
          <a:prstGeom prst="rect">
            <a:avLst/>
          </a:prstGeom>
          <a:noFill/>
        </p:spPr>
        <p:txBody>
          <a:bodyPr wrap="square" rtlCol="0">
            <a:spAutoFit/>
          </a:bodyPr>
          <a:lstStyle/>
          <a:p>
            <a:pPr lvl="0" algn="ctr">
              <a:buClr>
                <a:srgbClr val="000000"/>
              </a:buClr>
              <a:buSzPts val="1100"/>
            </a:pPr>
            <a:r>
              <a:rPr lang="ru-RU" sz="5333" b="1" dirty="0">
                <a:solidFill>
                  <a:schemeClr val="lt1"/>
                </a:solidFill>
                <a:latin typeface="PT Sans" panose="020B0503020203020204" pitchFamily="34" charset="-52"/>
              </a:rPr>
              <a:t>Название</a:t>
            </a:r>
          </a:p>
        </p:txBody>
      </p:sp>
      <p:cxnSp>
        <p:nvCxnSpPr>
          <p:cNvPr id="7" name="Прямая соединительная линия 6"/>
          <p:cNvCxnSpPr/>
          <p:nvPr/>
        </p:nvCxnSpPr>
        <p:spPr>
          <a:xfrm flipH="1">
            <a:off x="3119670" y="-1931864"/>
            <a:ext cx="595266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4CD1B5E8-C415-4C60-B9F7-8A2131E44D2F}"/>
              </a:ext>
            </a:extLst>
          </p:cNvPr>
          <p:cNvSpPr txBox="1"/>
          <p:nvPr/>
        </p:nvSpPr>
        <p:spPr>
          <a:xfrm>
            <a:off x="2063552" y="67172"/>
            <a:ext cx="8448939" cy="748988"/>
          </a:xfrm>
          <a:prstGeom prst="rect">
            <a:avLst/>
          </a:prstGeom>
          <a:noFill/>
        </p:spPr>
        <p:txBody>
          <a:bodyPr wrap="square" rtlCol="0">
            <a:spAutoFit/>
          </a:bodyPr>
          <a:lstStyle/>
          <a:p>
            <a:pPr lvl="0" algn="ctr">
              <a:buClr>
                <a:srgbClr val="000000"/>
              </a:buClr>
              <a:buSzPts val="1100"/>
            </a:pPr>
            <a:r>
              <a:rPr lang="ru-RU" sz="4267" b="1" dirty="0">
                <a:latin typeface="PT Sans" panose="020B0503020203020204" pitchFamily="34" charset="-52"/>
              </a:rPr>
              <a:t>Содержание</a:t>
            </a:r>
          </a:p>
        </p:txBody>
      </p:sp>
      <p:sp>
        <p:nvSpPr>
          <p:cNvPr id="14" name="TextBox 13">
            <a:extLst>
              <a:ext uri="{FF2B5EF4-FFF2-40B4-BE49-F238E27FC236}">
                <a16:creationId xmlns:a16="http://schemas.microsoft.com/office/drawing/2014/main" id="{ED163E77-F102-441E-B94D-FB7AB31FF50A}"/>
              </a:ext>
            </a:extLst>
          </p:cNvPr>
          <p:cNvSpPr txBox="1"/>
          <p:nvPr/>
        </p:nvSpPr>
        <p:spPr>
          <a:xfrm>
            <a:off x="1679509" y="1089899"/>
            <a:ext cx="9889099" cy="5838393"/>
          </a:xfrm>
          <a:prstGeom prst="rect">
            <a:avLst/>
          </a:prstGeom>
          <a:noFill/>
        </p:spPr>
        <p:txBody>
          <a:bodyPr wrap="square" rtlCol="0">
            <a:spAutoFit/>
          </a:bodyPr>
          <a:lstStyle/>
          <a:p>
            <a:pPr marL="380990" indent="-380990">
              <a:buFont typeface="Arial" pitchFamily="34" charset="0"/>
              <a:buChar char="•"/>
            </a:pPr>
            <a:r>
              <a:rPr lang="ru-RU" sz="2667" dirty="0">
                <a:latin typeface="PT Sans"/>
              </a:rPr>
              <a:t>История</a:t>
            </a:r>
          </a:p>
          <a:p>
            <a:pPr marL="380990" indent="-380990">
              <a:buFont typeface="Arial" pitchFamily="34" charset="0"/>
              <a:buChar char="•"/>
            </a:pPr>
            <a:r>
              <a:rPr lang="ru-RU" sz="2667" dirty="0">
                <a:latin typeface="PT Sans"/>
              </a:rPr>
              <a:t>Принцип работы</a:t>
            </a:r>
          </a:p>
          <a:p>
            <a:pPr marL="838190" lvl="1" indent="-380990">
              <a:buFont typeface="Arial" pitchFamily="34" charset="0"/>
              <a:buChar char="•"/>
            </a:pPr>
            <a:r>
              <a:rPr lang="ru-RU" sz="2667" dirty="0">
                <a:latin typeface="PT Sans"/>
              </a:rPr>
              <a:t>Числа Леонардо</a:t>
            </a:r>
          </a:p>
          <a:p>
            <a:pPr marL="838190" lvl="1" indent="-380990">
              <a:buFont typeface="Arial" pitchFamily="34" charset="0"/>
              <a:buChar char="•"/>
            </a:pPr>
            <a:r>
              <a:rPr lang="ru-RU" sz="2667" dirty="0">
                <a:latin typeface="PT Sans"/>
              </a:rPr>
              <a:t>Построение кучи</a:t>
            </a:r>
          </a:p>
          <a:p>
            <a:pPr marL="838190" lvl="1" indent="-380990">
              <a:buFont typeface="Arial" pitchFamily="34" charset="0"/>
              <a:buChar char="•"/>
            </a:pPr>
            <a:r>
              <a:rPr lang="ru-RU" sz="2667" dirty="0">
                <a:latin typeface="PT Sans"/>
              </a:rPr>
              <a:t>Разбор кучи</a:t>
            </a:r>
          </a:p>
          <a:p>
            <a:pPr marL="380990" indent="-380990">
              <a:buFont typeface="Arial" pitchFamily="34" charset="0"/>
              <a:buChar char="•"/>
            </a:pPr>
            <a:r>
              <a:rPr lang="ru-RU" sz="2667" dirty="0">
                <a:latin typeface="PT Sans"/>
              </a:rPr>
              <a:t>Сложность алгоритма</a:t>
            </a:r>
          </a:p>
          <a:p>
            <a:pPr marL="380990" indent="-380990">
              <a:buFont typeface="Arial" pitchFamily="34" charset="0"/>
              <a:buChar char="•"/>
            </a:pPr>
            <a:r>
              <a:rPr lang="ru-RU" sz="2667" dirty="0">
                <a:latin typeface="PT Sans"/>
              </a:rPr>
              <a:t>Тестирование</a:t>
            </a:r>
          </a:p>
          <a:p>
            <a:pPr marL="838190" lvl="1" indent="-380990">
              <a:buFont typeface="Arial" pitchFamily="34" charset="0"/>
              <a:buChar char="•"/>
            </a:pPr>
            <a:r>
              <a:rPr lang="ru-RU" sz="2667" dirty="0">
                <a:latin typeface="PT Sans"/>
              </a:rPr>
              <a:t>Сравнение графиков с </a:t>
            </a:r>
            <a:r>
              <a:rPr lang="en-US" sz="2667" dirty="0">
                <a:latin typeface="PT Sans"/>
              </a:rPr>
              <a:t>O(n) </a:t>
            </a:r>
            <a:r>
              <a:rPr lang="ru-RU" sz="2667" dirty="0">
                <a:latin typeface="PT Sans"/>
              </a:rPr>
              <a:t>и </a:t>
            </a:r>
            <a:r>
              <a:rPr lang="en-US" sz="2667" dirty="0">
                <a:latin typeface="PT Sans"/>
              </a:rPr>
              <a:t>O(</a:t>
            </a:r>
            <a:r>
              <a:rPr lang="en-US" sz="2667" dirty="0" err="1">
                <a:latin typeface="PT Sans"/>
              </a:rPr>
              <a:t>nlogn</a:t>
            </a:r>
            <a:r>
              <a:rPr lang="en-US" sz="2667" dirty="0">
                <a:latin typeface="PT Sans"/>
              </a:rPr>
              <a:t>)</a:t>
            </a:r>
          </a:p>
          <a:p>
            <a:pPr marL="838190" lvl="1" indent="-380990">
              <a:buFont typeface="Arial" pitchFamily="34" charset="0"/>
              <a:buChar char="•"/>
            </a:pPr>
            <a:r>
              <a:rPr lang="ru-RU" sz="2667" dirty="0">
                <a:latin typeface="PT Sans"/>
              </a:rPr>
              <a:t>Сравнение графиков с </a:t>
            </a:r>
            <a:r>
              <a:rPr lang="en-US" sz="2667" dirty="0">
                <a:latin typeface="PT Sans"/>
              </a:rPr>
              <a:t>O(n²)</a:t>
            </a:r>
            <a:r>
              <a:rPr lang="ru-RU" sz="2667" dirty="0">
                <a:latin typeface="PT Sans"/>
              </a:rPr>
              <a:t> </a:t>
            </a:r>
            <a:endParaRPr lang="en-US" sz="2667" dirty="0">
              <a:latin typeface="PT Sans"/>
            </a:endParaRPr>
          </a:p>
          <a:p>
            <a:pPr marL="380990" indent="-380990">
              <a:buFont typeface="Arial" pitchFamily="34" charset="0"/>
              <a:buChar char="•"/>
            </a:pPr>
            <a:r>
              <a:rPr lang="ru-RU" sz="2667" dirty="0">
                <a:latin typeface="PT Sans"/>
              </a:rPr>
              <a:t>Тестирование на почти отсортированных данных</a:t>
            </a:r>
          </a:p>
          <a:p>
            <a:pPr marL="838190" lvl="1" indent="-380990">
              <a:buFont typeface="Arial" pitchFamily="34" charset="0"/>
              <a:buChar char="•"/>
            </a:pPr>
            <a:r>
              <a:rPr lang="ru-RU" sz="2667" dirty="0">
                <a:latin typeface="PT Sans"/>
              </a:rPr>
              <a:t>Сравнение графиков с </a:t>
            </a:r>
            <a:r>
              <a:rPr lang="en-US" sz="2667" dirty="0">
                <a:latin typeface="PT Sans"/>
              </a:rPr>
              <a:t>O(n) </a:t>
            </a:r>
            <a:r>
              <a:rPr lang="ru-RU" sz="2667" dirty="0">
                <a:latin typeface="PT Sans"/>
              </a:rPr>
              <a:t>и </a:t>
            </a:r>
            <a:r>
              <a:rPr lang="en-US" sz="2667" dirty="0">
                <a:latin typeface="PT Sans"/>
              </a:rPr>
              <a:t>O(</a:t>
            </a:r>
            <a:r>
              <a:rPr lang="en-US" sz="2667" dirty="0" err="1">
                <a:latin typeface="PT Sans"/>
              </a:rPr>
              <a:t>nlogn</a:t>
            </a:r>
            <a:r>
              <a:rPr lang="en-US" sz="2667" dirty="0">
                <a:latin typeface="PT Sans"/>
              </a:rPr>
              <a:t>)</a:t>
            </a:r>
          </a:p>
          <a:p>
            <a:pPr marL="380990" indent="-380990">
              <a:buFont typeface="Arial" pitchFamily="34" charset="0"/>
              <a:buChar char="•"/>
            </a:pPr>
            <a:r>
              <a:rPr lang="ru-RU" sz="2667" dirty="0">
                <a:latin typeface="PT Sans"/>
              </a:rPr>
              <a:t>Заключение</a:t>
            </a:r>
          </a:p>
          <a:p>
            <a:pPr marL="380990" indent="-380990">
              <a:buFont typeface="Arial" pitchFamily="34" charset="0"/>
              <a:buChar char="•"/>
            </a:pPr>
            <a:r>
              <a:rPr lang="ru-RU" sz="2667" dirty="0">
                <a:latin typeface="PT Sans"/>
              </a:rPr>
              <a:t>Код</a:t>
            </a:r>
          </a:p>
          <a:p>
            <a:pPr marL="380990" indent="-380990">
              <a:buFont typeface="Arial" pitchFamily="34" charset="0"/>
              <a:buChar char="•"/>
            </a:pPr>
            <a:endParaRPr lang="ru-RU" sz="2667" dirty="0">
              <a:latin typeface="PT Sans"/>
            </a:endParaRPr>
          </a:p>
        </p:txBody>
      </p:sp>
      <p:sp>
        <p:nvSpPr>
          <p:cNvPr id="11" name="TextBox 5">
            <a:extLst>
              <a:ext uri="{FF2B5EF4-FFF2-40B4-BE49-F238E27FC236}">
                <a16:creationId xmlns:a16="http://schemas.microsoft.com/office/drawing/2014/main" id="{99032EB1-6F64-4EFD-B839-6D116D8CC248}"/>
              </a:ext>
            </a:extLst>
          </p:cNvPr>
          <p:cNvSpPr txBox="1"/>
          <p:nvPr/>
        </p:nvSpPr>
        <p:spPr>
          <a:xfrm>
            <a:off x="8591152" y="7928779"/>
            <a:ext cx="3458633" cy="1058333"/>
          </a:xfrm>
          <a:prstGeom prst="rect">
            <a:avLst/>
          </a:prstGeom>
          <a:noFill/>
        </p:spPr>
        <p:txBody>
          <a:bodyPr wrap="square" lIns="121920" tIns="60960" rIns="121920" bIns="60960" rtlCol="0" anchor="t">
            <a:noAutofit/>
          </a:bodyPr>
          <a:lstStyle/>
          <a:p>
            <a:pPr algn="ctr">
              <a:buClr>
                <a:srgbClr val="000000"/>
              </a:buClr>
              <a:buSzPts val="1100"/>
            </a:pPr>
            <a:r>
              <a:rPr lang="ru-RU" sz="2400" dirty="0">
                <a:solidFill>
                  <a:schemeClr val="lt1"/>
                </a:solidFill>
                <a:latin typeface="PT Sans"/>
                <a:sym typeface="+mn-ea"/>
              </a:rPr>
              <a:t>Масленников Леонид гр. 11-400</a:t>
            </a:r>
            <a:endParaRPr lang="ru-RU" sz="2400" dirty="0">
              <a:solidFill>
                <a:schemeClr val="lt1"/>
              </a:solidFill>
              <a:latin typeface="PT Sans" panose="020B0503020203020204" pitchFamily="34" charset="-52"/>
            </a:endParaRPr>
          </a:p>
        </p:txBody>
      </p:sp>
    </p:spTree>
    <p:extLst>
      <p:ext uri="{BB962C8B-B14F-4D97-AF65-F5344CB8AC3E}">
        <p14:creationId xmlns:p14="http://schemas.microsoft.com/office/powerpoint/2010/main" val="5541472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fade">
                                      <p:cBhvr>
                                        <p:cTn id="7" dur="200"/>
                                        <p:tgtEl>
                                          <p:spTgt spid="13">
                                            <p:txEl>
                                              <p:pRg st="0" end="0"/>
                                            </p:txEl>
                                          </p:spTgt>
                                        </p:tgtEl>
                                      </p:cBhvr>
                                    </p:animEffect>
                                    <p:anim calcmode="lin" valueType="num">
                                      <p:cBhvr>
                                        <p:cTn id="8" dur="200" fill="hold"/>
                                        <p:tgtEl>
                                          <p:spTgt spid="13">
                                            <p:txEl>
                                              <p:pRg st="0" end="0"/>
                                            </p:txEl>
                                          </p:spTgt>
                                        </p:tgtEl>
                                        <p:attrNameLst>
                                          <p:attrName>ppt_x</p:attrName>
                                        </p:attrNameLst>
                                      </p:cBhvr>
                                      <p:tavLst>
                                        <p:tav tm="0">
                                          <p:val>
                                            <p:strVal val="#ppt_x"/>
                                          </p:val>
                                        </p:tav>
                                        <p:tav tm="100000">
                                          <p:val>
                                            <p:strVal val="#ppt_x"/>
                                          </p:val>
                                        </p:tav>
                                      </p:tavLst>
                                    </p:anim>
                                    <p:anim calcmode="lin" valueType="num">
                                      <p:cBhvr>
                                        <p:cTn id="9" dur="200" fill="hold"/>
                                        <p:tgtEl>
                                          <p:spTgt spid="13">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200"/>
                            </p:stCondLst>
                            <p:childTnLst>
                              <p:par>
                                <p:cTn id="11" presetID="42" presetClass="entr" presetSubtype="0" fill="hold" grpId="0" nodeType="afterEffect">
                                  <p:stCondLst>
                                    <p:cond delay="0"/>
                                  </p:stCondLst>
                                  <p:childTnLst>
                                    <p:set>
                                      <p:cBhvr>
                                        <p:cTn id="12" dur="1" fill="hold">
                                          <p:stCondLst>
                                            <p:cond delay="0"/>
                                          </p:stCondLst>
                                        </p:cTn>
                                        <p:tgtEl>
                                          <p:spTgt spid="14">
                                            <p:txEl>
                                              <p:pRg st="0" end="0"/>
                                            </p:txEl>
                                          </p:spTgt>
                                        </p:tgtEl>
                                        <p:attrNameLst>
                                          <p:attrName>style.visibility</p:attrName>
                                        </p:attrNameLst>
                                      </p:cBhvr>
                                      <p:to>
                                        <p:strVal val="visible"/>
                                      </p:to>
                                    </p:set>
                                    <p:animEffect transition="in" filter="fade">
                                      <p:cBhvr>
                                        <p:cTn id="13" dur="200"/>
                                        <p:tgtEl>
                                          <p:spTgt spid="14">
                                            <p:txEl>
                                              <p:pRg st="0" end="0"/>
                                            </p:txEl>
                                          </p:spTgt>
                                        </p:tgtEl>
                                      </p:cBhvr>
                                    </p:animEffect>
                                    <p:anim calcmode="lin" valueType="num">
                                      <p:cBhvr>
                                        <p:cTn id="14" dur="200" fill="hold"/>
                                        <p:tgtEl>
                                          <p:spTgt spid="14">
                                            <p:txEl>
                                              <p:pRg st="0" end="0"/>
                                            </p:txEl>
                                          </p:spTgt>
                                        </p:tgtEl>
                                        <p:attrNameLst>
                                          <p:attrName>ppt_x</p:attrName>
                                        </p:attrNameLst>
                                      </p:cBhvr>
                                      <p:tavLst>
                                        <p:tav tm="0">
                                          <p:val>
                                            <p:strVal val="#ppt_x"/>
                                          </p:val>
                                        </p:tav>
                                        <p:tav tm="100000">
                                          <p:val>
                                            <p:strVal val="#ppt_x"/>
                                          </p:val>
                                        </p:tav>
                                      </p:tavLst>
                                    </p:anim>
                                    <p:anim calcmode="lin" valueType="num">
                                      <p:cBhvr>
                                        <p:cTn id="15" dur="200" fill="hold"/>
                                        <p:tgtEl>
                                          <p:spTgt spid="1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grpId="0" nodeType="clickEffect">
                                  <p:stCondLst>
                                    <p:cond delay="0"/>
                                  </p:stCondLst>
                                  <p:childTnLst>
                                    <p:set>
                                      <p:cBhvr>
                                        <p:cTn id="19" dur="1" fill="hold">
                                          <p:stCondLst>
                                            <p:cond delay="0"/>
                                          </p:stCondLst>
                                        </p:cTn>
                                        <p:tgtEl>
                                          <p:spTgt spid="14">
                                            <p:txEl>
                                              <p:pRg st="1" end="1"/>
                                            </p:txEl>
                                          </p:spTgt>
                                        </p:tgtEl>
                                        <p:attrNameLst>
                                          <p:attrName>style.visibility</p:attrName>
                                        </p:attrNameLst>
                                      </p:cBhvr>
                                      <p:to>
                                        <p:strVal val="visible"/>
                                      </p:to>
                                    </p:set>
                                    <p:animEffect transition="in" filter="fade">
                                      <p:cBhvr>
                                        <p:cTn id="20" dur="200"/>
                                        <p:tgtEl>
                                          <p:spTgt spid="14">
                                            <p:txEl>
                                              <p:pRg st="1" end="1"/>
                                            </p:txEl>
                                          </p:spTgt>
                                        </p:tgtEl>
                                      </p:cBhvr>
                                    </p:animEffect>
                                    <p:anim calcmode="lin" valueType="num">
                                      <p:cBhvr>
                                        <p:cTn id="21" dur="200" fill="hold"/>
                                        <p:tgtEl>
                                          <p:spTgt spid="14">
                                            <p:txEl>
                                              <p:pRg st="1" end="1"/>
                                            </p:txEl>
                                          </p:spTgt>
                                        </p:tgtEl>
                                        <p:attrNameLst>
                                          <p:attrName>ppt_x</p:attrName>
                                        </p:attrNameLst>
                                      </p:cBhvr>
                                      <p:tavLst>
                                        <p:tav tm="0">
                                          <p:val>
                                            <p:strVal val="#ppt_x"/>
                                          </p:val>
                                        </p:tav>
                                        <p:tav tm="100000">
                                          <p:val>
                                            <p:strVal val="#ppt_x"/>
                                          </p:val>
                                        </p:tav>
                                      </p:tavLst>
                                    </p:anim>
                                    <p:anim calcmode="lin" valueType="num">
                                      <p:cBhvr>
                                        <p:cTn id="22" dur="200" fill="hold"/>
                                        <p:tgtEl>
                                          <p:spTgt spid="14">
                                            <p:txEl>
                                              <p:pRg st="1" end="1"/>
                                            </p:txEl>
                                          </p:spTgt>
                                        </p:tgtEl>
                                        <p:attrNameLst>
                                          <p:attrName>ppt_y</p:attrName>
                                        </p:attrNameLst>
                                      </p:cBhvr>
                                      <p:tavLst>
                                        <p:tav tm="0">
                                          <p:val>
                                            <p:strVal val="#ppt_y+.1"/>
                                          </p:val>
                                        </p:tav>
                                        <p:tav tm="100000">
                                          <p:val>
                                            <p:strVal val="#ppt_y"/>
                                          </p:val>
                                        </p:tav>
                                      </p:tavLst>
                                    </p:anim>
                                  </p:childTnLst>
                                </p:cTn>
                              </p:par>
                              <p:par>
                                <p:cTn id="23" presetID="42" presetClass="entr" presetSubtype="0" fill="hold" grpId="0" nodeType="withEffect">
                                  <p:stCondLst>
                                    <p:cond delay="0"/>
                                  </p:stCondLst>
                                  <p:childTnLst>
                                    <p:set>
                                      <p:cBhvr>
                                        <p:cTn id="24" dur="1" fill="hold">
                                          <p:stCondLst>
                                            <p:cond delay="0"/>
                                          </p:stCondLst>
                                        </p:cTn>
                                        <p:tgtEl>
                                          <p:spTgt spid="14">
                                            <p:txEl>
                                              <p:pRg st="2" end="2"/>
                                            </p:txEl>
                                          </p:spTgt>
                                        </p:tgtEl>
                                        <p:attrNameLst>
                                          <p:attrName>style.visibility</p:attrName>
                                        </p:attrNameLst>
                                      </p:cBhvr>
                                      <p:to>
                                        <p:strVal val="visible"/>
                                      </p:to>
                                    </p:set>
                                    <p:animEffect transition="in" filter="fade">
                                      <p:cBhvr>
                                        <p:cTn id="25" dur="200"/>
                                        <p:tgtEl>
                                          <p:spTgt spid="14">
                                            <p:txEl>
                                              <p:pRg st="2" end="2"/>
                                            </p:txEl>
                                          </p:spTgt>
                                        </p:tgtEl>
                                      </p:cBhvr>
                                    </p:animEffect>
                                    <p:anim calcmode="lin" valueType="num">
                                      <p:cBhvr>
                                        <p:cTn id="26" dur="200" fill="hold"/>
                                        <p:tgtEl>
                                          <p:spTgt spid="14">
                                            <p:txEl>
                                              <p:pRg st="2" end="2"/>
                                            </p:txEl>
                                          </p:spTgt>
                                        </p:tgtEl>
                                        <p:attrNameLst>
                                          <p:attrName>ppt_x</p:attrName>
                                        </p:attrNameLst>
                                      </p:cBhvr>
                                      <p:tavLst>
                                        <p:tav tm="0">
                                          <p:val>
                                            <p:strVal val="#ppt_x"/>
                                          </p:val>
                                        </p:tav>
                                        <p:tav tm="100000">
                                          <p:val>
                                            <p:strVal val="#ppt_x"/>
                                          </p:val>
                                        </p:tav>
                                      </p:tavLst>
                                    </p:anim>
                                    <p:anim calcmode="lin" valueType="num">
                                      <p:cBhvr>
                                        <p:cTn id="27" dur="200" fill="hold"/>
                                        <p:tgtEl>
                                          <p:spTgt spid="14">
                                            <p:txEl>
                                              <p:pRg st="2" end="2"/>
                                            </p:txEl>
                                          </p:spTgt>
                                        </p:tgtEl>
                                        <p:attrNameLst>
                                          <p:attrName>ppt_y</p:attrName>
                                        </p:attrNameLst>
                                      </p:cBhvr>
                                      <p:tavLst>
                                        <p:tav tm="0">
                                          <p:val>
                                            <p:strVal val="#ppt_y+.1"/>
                                          </p:val>
                                        </p:tav>
                                        <p:tav tm="100000">
                                          <p:val>
                                            <p:strVal val="#ppt_y"/>
                                          </p:val>
                                        </p:tav>
                                      </p:tavLst>
                                    </p:anim>
                                  </p:childTnLst>
                                </p:cTn>
                              </p:par>
                              <p:par>
                                <p:cTn id="28" presetID="42" presetClass="entr" presetSubtype="0" fill="hold" grpId="0" nodeType="withEffect">
                                  <p:stCondLst>
                                    <p:cond delay="0"/>
                                  </p:stCondLst>
                                  <p:childTnLst>
                                    <p:set>
                                      <p:cBhvr>
                                        <p:cTn id="29" dur="1" fill="hold">
                                          <p:stCondLst>
                                            <p:cond delay="0"/>
                                          </p:stCondLst>
                                        </p:cTn>
                                        <p:tgtEl>
                                          <p:spTgt spid="14">
                                            <p:txEl>
                                              <p:pRg st="3" end="3"/>
                                            </p:txEl>
                                          </p:spTgt>
                                        </p:tgtEl>
                                        <p:attrNameLst>
                                          <p:attrName>style.visibility</p:attrName>
                                        </p:attrNameLst>
                                      </p:cBhvr>
                                      <p:to>
                                        <p:strVal val="visible"/>
                                      </p:to>
                                    </p:set>
                                    <p:animEffect transition="in" filter="fade">
                                      <p:cBhvr>
                                        <p:cTn id="30" dur="200"/>
                                        <p:tgtEl>
                                          <p:spTgt spid="14">
                                            <p:txEl>
                                              <p:pRg st="3" end="3"/>
                                            </p:txEl>
                                          </p:spTgt>
                                        </p:tgtEl>
                                      </p:cBhvr>
                                    </p:animEffect>
                                    <p:anim calcmode="lin" valueType="num">
                                      <p:cBhvr>
                                        <p:cTn id="31" dur="200" fill="hold"/>
                                        <p:tgtEl>
                                          <p:spTgt spid="14">
                                            <p:txEl>
                                              <p:pRg st="3" end="3"/>
                                            </p:txEl>
                                          </p:spTgt>
                                        </p:tgtEl>
                                        <p:attrNameLst>
                                          <p:attrName>ppt_x</p:attrName>
                                        </p:attrNameLst>
                                      </p:cBhvr>
                                      <p:tavLst>
                                        <p:tav tm="0">
                                          <p:val>
                                            <p:strVal val="#ppt_x"/>
                                          </p:val>
                                        </p:tav>
                                        <p:tav tm="100000">
                                          <p:val>
                                            <p:strVal val="#ppt_x"/>
                                          </p:val>
                                        </p:tav>
                                      </p:tavLst>
                                    </p:anim>
                                    <p:anim calcmode="lin" valueType="num">
                                      <p:cBhvr>
                                        <p:cTn id="32" dur="200" fill="hold"/>
                                        <p:tgtEl>
                                          <p:spTgt spid="14">
                                            <p:txEl>
                                              <p:pRg st="3" end="3"/>
                                            </p:txEl>
                                          </p:spTgt>
                                        </p:tgtEl>
                                        <p:attrNameLst>
                                          <p:attrName>ppt_y</p:attrName>
                                        </p:attrNameLst>
                                      </p:cBhvr>
                                      <p:tavLst>
                                        <p:tav tm="0">
                                          <p:val>
                                            <p:strVal val="#ppt_y+.1"/>
                                          </p:val>
                                        </p:tav>
                                        <p:tav tm="100000">
                                          <p:val>
                                            <p:strVal val="#ppt_y"/>
                                          </p:val>
                                        </p:tav>
                                      </p:tavLst>
                                    </p:anim>
                                  </p:childTnLst>
                                </p:cTn>
                              </p:par>
                              <p:par>
                                <p:cTn id="33" presetID="42" presetClass="entr" presetSubtype="0" fill="hold" grpId="0" nodeType="withEffect">
                                  <p:stCondLst>
                                    <p:cond delay="0"/>
                                  </p:stCondLst>
                                  <p:childTnLst>
                                    <p:set>
                                      <p:cBhvr>
                                        <p:cTn id="34" dur="1" fill="hold">
                                          <p:stCondLst>
                                            <p:cond delay="0"/>
                                          </p:stCondLst>
                                        </p:cTn>
                                        <p:tgtEl>
                                          <p:spTgt spid="14">
                                            <p:txEl>
                                              <p:pRg st="4" end="4"/>
                                            </p:txEl>
                                          </p:spTgt>
                                        </p:tgtEl>
                                        <p:attrNameLst>
                                          <p:attrName>style.visibility</p:attrName>
                                        </p:attrNameLst>
                                      </p:cBhvr>
                                      <p:to>
                                        <p:strVal val="visible"/>
                                      </p:to>
                                    </p:set>
                                    <p:animEffect transition="in" filter="fade">
                                      <p:cBhvr>
                                        <p:cTn id="35" dur="200"/>
                                        <p:tgtEl>
                                          <p:spTgt spid="14">
                                            <p:txEl>
                                              <p:pRg st="4" end="4"/>
                                            </p:txEl>
                                          </p:spTgt>
                                        </p:tgtEl>
                                      </p:cBhvr>
                                    </p:animEffect>
                                    <p:anim calcmode="lin" valueType="num">
                                      <p:cBhvr>
                                        <p:cTn id="36" dur="200" fill="hold"/>
                                        <p:tgtEl>
                                          <p:spTgt spid="14">
                                            <p:txEl>
                                              <p:pRg st="4" end="4"/>
                                            </p:txEl>
                                          </p:spTgt>
                                        </p:tgtEl>
                                        <p:attrNameLst>
                                          <p:attrName>ppt_x</p:attrName>
                                        </p:attrNameLst>
                                      </p:cBhvr>
                                      <p:tavLst>
                                        <p:tav tm="0">
                                          <p:val>
                                            <p:strVal val="#ppt_x"/>
                                          </p:val>
                                        </p:tav>
                                        <p:tav tm="100000">
                                          <p:val>
                                            <p:strVal val="#ppt_x"/>
                                          </p:val>
                                        </p:tav>
                                      </p:tavLst>
                                    </p:anim>
                                    <p:anim calcmode="lin" valueType="num">
                                      <p:cBhvr>
                                        <p:cTn id="37" dur="200" fill="hold"/>
                                        <p:tgtEl>
                                          <p:spTgt spid="14">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14">
                                            <p:txEl>
                                              <p:pRg st="5" end="5"/>
                                            </p:txEl>
                                          </p:spTgt>
                                        </p:tgtEl>
                                        <p:attrNameLst>
                                          <p:attrName>style.visibility</p:attrName>
                                        </p:attrNameLst>
                                      </p:cBhvr>
                                      <p:to>
                                        <p:strVal val="visible"/>
                                      </p:to>
                                    </p:set>
                                    <p:animEffect transition="in" filter="fade">
                                      <p:cBhvr>
                                        <p:cTn id="42" dur="200"/>
                                        <p:tgtEl>
                                          <p:spTgt spid="14">
                                            <p:txEl>
                                              <p:pRg st="5" end="5"/>
                                            </p:txEl>
                                          </p:spTgt>
                                        </p:tgtEl>
                                      </p:cBhvr>
                                    </p:animEffect>
                                    <p:anim calcmode="lin" valueType="num">
                                      <p:cBhvr>
                                        <p:cTn id="43" dur="200" fill="hold"/>
                                        <p:tgtEl>
                                          <p:spTgt spid="14">
                                            <p:txEl>
                                              <p:pRg st="5" end="5"/>
                                            </p:txEl>
                                          </p:spTgt>
                                        </p:tgtEl>
                                        <p:attrNameLst>
                                          <p:attrName>ppt_x</p:attrName>
                                        </p:attrNameLst>
                                      </p:cBhvr>
                                      <p:tavLst>
                                        <p:tav tm="0">
                                          <p:val>
                                            <p:strVal val="#ppt_x"/>
                                          </p:val>
                                        </p:tav>
                                        <p:tav tm="100000">
                                          <p:val>
                                            <p:strVal val="#ppt_x"/>
                                          </p:val>
                                        </p:tav>
                                      </p:tavLst>
                                    </p:anim>
                                    <p:anim calcmode="lin" valueType="num">
                                      <p:cBhvr>
                                        <p:cTn id="44" dur="200" fill="hold"/>
                                        <p:tgtEl>
                                          <p:spTgt spid="14">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14">
                                            <p:txEl>
                                              <p:pRg st="6" end="6"/>
                                            </p:txEl>
                                          </p:spTgt>
                                        </p:tgtEl>
                                        <p:attrNameLst>
                                          <p:attrName>style.visibility</p:attrName>
                                        </p:attrNameLst>
                                      </p:cBhvr>
                                      <p:to>
                                        <p:strVal val="visible"/>
                                      </p:to>
                                    </p:set>
                                    <p:animEffect transition="in" filter="fade">
                                      <p:cBhvr>
                                        <p:cTn id="49" dur="200"/>
                                        <p:tgtEl>
                                          <p:spTgt spid="14">
                                            <p:txEl>
                                              <p:pRg st="6" end="6"/>
                                            </p:txEl>
                                          </p:spTgt>
                                        </p:tgtEl>
                                      </p:cBhvr>
                                    </p:animEffect>
                                    <p:anim calcmode="lin" valueType="num">
                                      <p:cBhvr>
                                        <p:cTn id="50" dur="200" fill="hold"/>
                                        <p:tgtEl>
                                          <p:spTgt spid="14">
                                            <p:txEl>
                                              <p:pRg st="6" end="6"/>
                                            </p:txEl>
                                          </p:spTgt>
                                        </p:tgtEl>
                                        <p:attrNameLst>
                                          <p:attrName>ppt_x</p:attrName>
                                        </p:attrNameLst>
                                      </p:cBhvr>
                                      <p:tavLst>
                                        <p:tav tm="0">
                                          <p:val>
                                            <p:strVal val="#ppt_x"/>
                                          </p:val>
                                        </p:tav>
                                        <p:tav tm="100000">
                                          <p:val>
                                            <p:strVal val="#ppt_x"/>
                                          </p:val>
                                        </p:tav>
                                      </p:tavLst>
                                    </p:anim>
                                    <p:anim calcmode="lin" valueType="num">
                                      <p:cBhvr>
                                        <p:cTn id="51" dur="200" fill="hold"/>
                                        <p:tgtEl>
                                          <p:spTgt spid="14">
                                            <p:txEl>
                                              <p:pRg st="6" end="6"/>
                                            </p:txEl>
                                          </p:spTgt>
                                        </p:tgtEl>
                                        <p:attrNameLst>
                                          <p:attrName>ppt_y</p:attrName>
                                        </p:attrNameLst>
                                      </p:cBhvr>
                                      <p:tavLst>
                                        <p:tav tm="0">
                                          <p:val>
                                            <p:strVal val="#ppt_y+.1"/>
                                          </p:val>
                                        </p:tav>
                                        <p:tav tm="100000">
                                          <p:val>
                                            <p:strVal val="#ppt_y"/>
                                          </p:val>
                                        </p:tav>
                                      </p:tavLst>
                                    </p:anim>
                                  </p:childTnLst>
                                </p:cTn>
                              </p:par>
                              <p:par>
                                <p:cTn id="52" presetID="42" presetClass="entr" presetSubtype="0" fill="hold" grpId="0" nodeType="withEffect">
                                  <p:stCondLst>
                                    <p:cond delay="0"/>
                                  </p:stCondLst>
                                  <p:childTnLst>
                                    <p:set>
                                      <p:cBhvr>
                                        <p:cTn id="53" dur="1" fill="hold">
                                          <p:stCondLst>
                                            <p:cond delay="0"/>
                                          </p:stCondLst>
                                        </p:cTn>
                                        <p:tgtEl>
                                          <p:spTgt spid="14">
                                            <p:txEl>
                                              <p:pRg st="7" end="7"/>
                                            </p:txEl>
                                          </p:spTgt>
                                        </p:tgtEl>
                                        <p:attrNameLst>
                                          <p:attrName>style.visibility</p:attrName>
                                        </p:attrNameLst>
                                      </p:cBhvr>
                                      <p:to>
                                        <p:strVal val="visible"/>
                                      </p:to>
                                    </p:set>
                                    <p:animEffect transition="in" filter="fade">
                                      <p:cBhvr>
                                        <p:cTn id="54" dur="200"/>
                                        <p:tgtEl>
                                          <p:spTgt spid="14">
                                            <p:txEl>
                                              <p:pRg st="7" end="7"/>
                                            </p:txEl>
                                          </p:spTgt>
                                        </p:tgtEl>
                                      </p:cBhvr>
                                    </p:animEffect>
                                    <p:anim calcmode="lin" valueType="num">
                                      <p:cBhvr>
                                        <p:cTn id="55" dur="200" fill="hold"/>
                                        <p:tgtEl>
                                          <p:spTgt spid="14">
                                            <p:txEl>
                                              <p:pRg st="7" end="7"/>
                                            </p:txEl>
                                          </p:spTgt>
                                        </p:tgtEl>
                                        <p:attrNameLst>
                                          <p:attrName>ppt_x</p:attrName>
                                        </p:attrNameLst>
                                      </p:cBhvr>
                                      <p:tavLst>
                                        <p:tav tm="0">
                                          <p:val>
                                            <p:strVal val="#ppt_x"/>
                                          </p:val>
                                        </p:tav>
                                        <p:tav tm="100000">
                                          <p:val>
                                            <p:strVal val="#ppt_x"/>
                                          </p:val>
                                        </p:tav>
                                      </p:tavLst>
                                    </p:anim>
                                    <p:anim calcmode="lin" valueType="num">
                                      <p:cBhvr>
                                        <p:cTn id="56" dur="200" fill="hold"/>
                                        <p:tgtEl>
                                          <p:spTgt spid="14">
                                            <p:txEl>
                                              <p:pRg st="7" end="7"/>
                                            </p:txEl>
                                          </p:spTgt>
                                        </p:tgtEl>
                                        <p:attrNameLst>
                                          <p:attrName>ppt_y</p:attrName>
                                        </p:attrNameLst>
                                      </p:cBhvr>
                                      <p:tavLst>
                                        <p:tav tm="0">
                                          <p:val>
                                            <p:strVal val="#ppt_y+.1"/>
                                          </p:val>
                                        </p:tav>
                                        <p:tav tm="100000">
                                          <p:val>
                                            <p:strVal val="#ppt_y"/>
                                          </p:val>
                                        </p:tav>
                                      </p:tavLst>
                                    </p:anim>
                                  </p:childTnLst>
                                </p:cTn>
                              </p:par>
                              <p:par>
                                <p:cTn id="57" presetID="42" presetClass="entr" presetSubtype="0" fill="hold" grpId="0" nodeType="withEffect">
                                  <p:stCondLst>
                                    <p:cond delay="0"/>
                                  </p:stCondLst>
                                  <p:childTnLst>
                                    <p:set>
                                      <p:cBhvr>
                                        <p:cTn id="58" dur="1" fill="hold">
                                          <p:stCondLst>
                                            <p:cond delay="0"/>
                                          </p:stCondLst>
                                        </p:cTn>
                                        <p:tgtEl>
                                          <p:spTgt spid="14">
                                            <p:txEl>
                                              <p:pRg st="8" end="8"/>
                                            </p:txEl>
                                          </p:spTgt>
                                        </p:tgtEl>
                                        <p:attrNameLst>
                                          <p:attrName>style.visibility</p:attrName>
                                        </p:attrNameLst>
                                      </p:cBhvr>
                                      <p:to>
                                        <p:strVal val="visible"/>
                                      </p:to>
                                    </p:set>
                                    <p:animEffect transition="in" filter="fade">
                                      <p:cBhvr>
                                        <p:cTn id="59" dur="200"/>
                                        <p:tgtEl>
                                          <p:spTgt spid="14">
                                            <p:txEl>
                                              <p:pRg st="8" end="8"/>
                                            </p:txEl>
                                          </p:spTgt>
                                        </p:tgtEl>
                                      </p:cBhvr>
                                    </p:animEffect>
                                    <p:anim calcmode="lin" valueType="num">
                                      <p:cBhvr>
                                        <p:cTn id="60" dur="200" fill="hold"/>
                                        <p:tgtEl>
                                          <p:spTgt spid="14">
                                            <p:txEl>
                                              <p:pRg st="8" end="8"/>
                                            </p:txEl>
                                          </p:spTgt>
                                        </p:tgtEl>
                                        <p:attrNameLst>
                                          <p:attrName>ppt_x</p:attrName>
                                        </p:attrNameLst>
                                      </p:cBhvr>
                                      <p:tavLst>
                                        <p:tav tm="0">
                                          <p:val>
                                            <p:strVal val="#ppt_x"/>
                                          </p:val>
                                        </p:tav>
                                        <p:tav tm="100000">
                                          <p:val>
                                            <p:strVal val="#ppt_x"/>
                                          </p:val>
                                        </p:tav>
                                      </p:tavLst>
                                    </p:anim>
                                    <p:anim calcmode="lin" valueType="num">
                                      <p:cBhvr>
                                        <p:cTn id="61" dur="200" fill="hold"/>
                                        <p:tgtEl>
                                          <p:spTgt spid="14">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62" fill="hold">
                      <p:stCondLst>
                        <p:cond delay="indefinite"/>
                      </p:stCondLst>
                      <p:childTnLst>
                        <p:par>
                          <p:cTn id="63" fill="hold">
                            <p:stCondLst>
                              <p:cond delay="0"/>
                            </p:stCondLst>
                            <p:childTnLst>
                              <p:par>
                                <p:cTn id="64" presetID="42" presetClass="entr" presetSubtype="0" fill="hold" grpId="0" nodeType="clickEffect">
                                  <p:stCondLst>
                                    <p:cond delay="0"/>
                                  </p:stCondLst>
                                  <p:childTnLst>
                                    <p:set>
                                      <p:cBhvr>
                                        <p:cTn id="65" dur="1" fill="hold">
                                          <p:stCondLst>
                                            <p:cond delay="0"/>
                                          </p:stCondLst>
                                        </p:cTn>
                                        <p:tgtEl>
                                          <p:spTgt spid="14">
                                            <p:txEl>
                                              <p:pRg st="9" end="9"/>
                                            </p:txEl>
                                          </p:spTgt>
                                        </p:tgtEl>
                                        <p:attrNameLst>
                                          <p:attrName>style.visibility</p:attrName>
                                        </p:attrNameLst>
                                      </p:cBhvr>
                                      <p:to>
                                        <p:strVal val="visible"/>
                                      </p:to>
                                    </p:set>
                                    <p:animEffect transition="in" filter="fade">
                                      <p:cBhvr>
                                        <p:cTn id="66" dur="200"/>
                                        <p:tgtEl>
                                          <p:spTgt spid="14">
                                            <p:txEl>
                                              <p:pRg st="9" end="9"/>
                                            </p:txEl>
                                          </p:spTgt>
                                        </p:tgtEl>
                                      </p:cBhvr>
                                    </p:animEffect>
                                    <p:anim calcmode="lin" valueType="num">
                                      <p:cBhvr>
                                        <p:cTn id="67" dur="200" fill="hold"/>
                                        <p:tgtEl>
                                          <p:spTgt spid="14">
                                            <p:txEl>
                                              <p:pRg st="9" end="9"/>
                                            </p:txEl>
                                          </p:spTgt>
                                        </p:tgtEl>
                                        <p:attrNameLst>
                                          <p:attrName>ppt_x</p:attrName>
                                        </p:attrNameLst>
                                      </p:cBhvr>
                                      <p:tavLst>
                                        <p:tav tm="0">
                                          <p:val>
                                            <p:strVal val="#ppt_x"/>
                                          </p:val>
                                        </p:tav>
                                        <p:tav tm="100000">
                                          <p:val>
                                            <p:strVal val="#ppt_x"/>
                                          </p:val>
                                        </p:tav>
                                      </p:tavLst>
                                    </p:anim>
                                    <p:anim calcmode="lin" valueType="num">
                                      <p:cBhvr>
                                        <p:cTn id="68" dur="200" fill="hold"/>
                                        <p:tgtEl>
                                          <p:spTgt spid="14">
                                            <p:txEl>
                                              <p:pRg st="9" end="9"/>
                                            </p:txEl>
                                          </p:spTgt>
                                        </p:tgtEl>
                                        <p:attrNameLst>
                                          <p:attrName>ppt_y</p:attrName>
                                        </p:attrNameLst>
                                      </p:cBhvr>
                                      <p:tavLst>
                                        <p:tav tm="0">
                                          <p:val>
                                            <p:strVal val="#ppt_y+.1"/>
                                          </p:val>
                                        </p:tav>
                                        <p:tav tm="100000">
                                          <p:val>
                                            <p:strVal val="#ppt_y"/>
                                          </p:val>
                                        </p:tav>
                                      </p:tavLst>
                                    </p:anim>
                                  </p:childTnLst>
                                </p:cTn>
                              </p:par>
                              <p:par>
                                <p:cTn id="69" presetID="42" presetClass="entr" presetSubtype="0" fill="hold" grpId="0" nodeType="withEffect">
                                  <p:stCondLst>
                                    <p:cond delay="0"/>
                                  </p:stCondLst>
                                  <p:childTnLst>
                                    <p:set>
                                      <p:cBhvr>
                                        <p:cTn id="70" dur="1" fill="hold">
                                          <p:stCondLst>
                                            <p:cond delay="0"/>
                                          </p:stCondLst>
                                        </p:cTn>
                                        <p:tgtEl>
                                          <p:spTgt spid="14">
                                            <p:txEl>
                                              <p:pRg st="10" end="10"/>
                                            </p:txEl>
                                          </p:spTgt>
                                        </p:tgtEl>
                                        <p:attrNameLst>
                                          <p:attrName>style.visibility</p:attrName>
                                        </p:attrNameLst>
                                      </p:cBhvr>
                                      <p:to>
                                        <p:strVal val="visible"/>
                                      </p:to>
                                    </p:set>
                                    <p:animEffect transition="in" filter="fade">
                                      <p:cBhvr>
                                        <p:cTn id="71" dur="200"/>
                                        <p:tgtEl>
                                          <p:spTgt spid="14">
                                            <p:txEl>
                                              <p:pRg st="10" end="10"/>
                                            </p:txEl>
                                          </p:spTgt>
                                        </p:tgtEl>
                                      </p:cBhvr>
                                    </p:animEffect>
                                    <p:anim calcmode="lin" valueType="num">
                                      <p:cBhvr>
                                        <p:cTn id="72" dur="200" fill="hold"/>
                                        <p:tgtEl>
                                          <p:spTgt spid="14">
                                            <p:txEl>
                                              <p:pRg st="10" end="10"/>
                                            </p:txEl>
                                          </p:spTgt>
                                        </p:tgtEl>
                                        <p:attrNameLst>
                                          <p:attrName>ppt_x</p:attrName>
                                        </p:attrNameLst>
                                      </p:cBhvr>
                                      <p:tavLst>
                                        <p:tav tm="0">
                                          <p:val>
                                            <p:strVal val="#ppt_x"/>
                                          </p:val>
                                        </p:tav>
                                        <p:tav tm="100000">
                                          <p:val>
                                            <p:strVal val="#ppt_x"/>
                                          </p:val>
                                        </p:tav>
                                      </p:tavLst>
                                    </p:anim>
                                    <p:anim calcmode="lin" valueType="num">
                                      <p:cBhvr>
                                        <p:cTn id="73" dur="200" fill="hold"/>
                                        <p:tgtEl>
                                          <p:spTgt spid="14">
                                            <p:txEl>
                                              <p:pRg st="10" end="10"/>
                                            </p:txEl>
                                          </p:spTgt>
                                        </p:tgtEl>
                                        <p:attrNameLst>
                                          <p:attrName>ppt_y</p:attrName>
                                        </p:attrNameLst>
                                      </p:cBhvr>
                                      <p:tavLst>
                                        <p:tav tm="0">
                                          <p:val>
                                            <p:strVal val="#ppt_y+.1"/>
                                          </p:val>
                                        </p:tav>
                                        <p:tav tm="100000">
                                          <p:val>
                                            <p:strVal val="#ppt_y"/>
                                          </p:val>
                                        </p:tav>
                                      </p:tavLst>
                                    </p:anim>
                                  </p:childTnLst>
                                </p:cTn>
                              </p:par>
                            </p:childTnLst>
                          </p:cTn>
                        </p:par>
                      </p:childTnLst>
                    </p:cTn>
                  </p:par>
                  <p:par>
                    <p:cTn id="74" fill="hold">
                      <p:stCondLst>
                        <p:cond delay="indefinite"/>
                      </p:stCondLst>
                      <p:childTnLst>
                        <p:par>
                          <p:cTn id="75" fill="hold">
                            <p:stCondLst>
                              <p:cond delay="0"/>
                            </p:stCondLst>
                            <p:childTnLst>
                              <p:par>
                                <p:cTn id="76" presetID="42" presetClass="entr" presetSubtype="0" fill="hold" grpId="0" nodeType="clickEffect">
                                  <p:stCondLst>
                                    <p:cond delay="0"/>
                                  </p:stCondLst>
                                  <p:childTnLst>
                                    <p:set>
                                      <p:cBhvr>
                                        <p:cTn id="77" dur="1" fill="hold">
                                          <p:stCondLst>
                                            <p:cond delay="0"/>
                                          </p:stCondLst>
                                        </p:cTn>
                                        <p:tgtEl>
                                          <p:spTgt spid="14">
                                            <p:txEl>
                                              <p:pRg st="11" end="11"/>
                                            </p:txEl>
                                          </p:spTgt>
                                        </p:tgtEl>
                                        <p:attrNameLst>
                                          <p:attrName>style.visibility</p:attrName>
                                        </p:attrNameLst>
                                      </p:cBhvr>
                                      <p:to>
                                        <p:strVal val="visible"/>
                                      </p:to>
                                    </p:set>
                                    <p:animEffect transition="in" filter="fade">
                                      <p:cBhvr>
                                        <p:cTn id="78" dur="200"/>
                                        <p:tgtEl>
                                          <p:spTgt spid="14">
                                            <p:txEl>
                                              <p:pRg st="11" end="11"/>
                                            </p:txEl>
                                          </p:spTgt>
                                        </p:tgtEl>
                                      </p:cBhvr>
                                    </p:animEffect>
                                    <p:anim calcmode="lin" valueType="num">
                                      <p:cBhvr>
                                        <p:cTn id="79" dur="200" fill="hold"/>
                                        <p:tgtEl>
                                          <p:spTgt spid="14">
                                            <p:txEl>
                                              <p:pRg st="11" end="11"/>
                                            </p:txEl>
                                          </p:spTgt>
                                        </p:tgtEl>
                                        <p:attrNameLst>
                                          <p:attrName>ppt_x</p:attrName>
                                        </p:attrNameLst>
                                      </p:cBhvr>
                                      <p:tavLst>
                                        <p:tav tm="0">
                                          <p:val>
                                            <p:strVal val="#ppt_x"/>
                                          </p:val>
                                        </p:tav>
                                        <p:tav tm="100000">
                                          <p:val>
                                            <p:strVal val="#ppt_x"/>
                                          </p:val>
                                        </p:tav>
                                      </p:tavLst>
                                    </p:anim>
                                    <p:anim calcmode="lin" valueType="num">
                                      <p:cBhvr>
                                        <p:cTn id="80" dur="200" fill="hold"/>
                                        <p:tgtEl>
                                          <p:spTgt spid="14">
                                            <p:txEl>
                                              <p:pRg st="11" end="11"/>
                                            </p:txEl>
                                          </p:spTgt>
                                        </p:tgtEl>
                                        <p:attrNameLst>
                                          <p:attrName>ppt_y</p:attrName>
                                        </p:attrNameLst>
                                      </p:cBhvr>
                                      <p:tavLst>
                                        <p:tav tm="0">
                                          <p:val>
                                            <p:strVal val="#ppt_y+.1"/>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42" presetClass="entr" presetSubtype="0" fill="hold" grpId="0" nodeType="clickEffect">
                                  <p:stCondLst>
                                    <p:cond delay="0"/>
                                  </p:stCondLst>
                                  <p:childTnLst>
                                    <p:set>
                                      <p:cBhvr>
                                        <p:cTn id="84" dur="1" fill="hold">
                                          <p:stCondLst>
                                            <p:cond delay="0"/>
                                          </p:stCondLst>
                                        </p:cTn>
                                        <p:tgtEl>
                                          <p:spTgt spid="14">
                                            <p:txEl>
                                              <p:pRg st="12" end="12"/>
                                            </p:txEl>
                                          </p:spTgt>
                                        </p:tgtEl>
                                        <p:attrNameLst>
                                          <p:attrName>style.visibility</p:attrName>
                                        </p:attrNameLst>
                                      </p:cBhvr>
                                      <p:to>
                                        <p:strVal val="visible"/>
                                      </p:to>
                                    </p:set>
                                    <p:animEffect transition="in" filter="fade">
                                      <p:cBhvr>
                                        <p:cTn id="85" dur="200"/>
                                        <p:tgtEl>
                                          <p:spTgt spid="14">
                                            <p:txEl>
                                              <p:pRg st="12" end="12"/>
                                            </p:txEl>
                                          </p:spTgt>
                                        </p:tgtEl>
                                      </p:cBhvr>
                                    </p:animEffect>
                                    <p:anim calcmode="lin" valueType="num">
                                      <p:cBhvr>
                                        <p:cTn id="86" dur="200" fill="hold"/>
                                        <p:tgtEl>
                                          <p:spTgt spid="14">
                                            <p:txEl>
                                              <p:pRg st="12" end="12"/>
                                            </p:txEl>
                                          </p:spTgt>
                                        </p:tgtEl>
                                        <p:attrNameLst>
                                          <p:attrName>ppt_x</p:attrName>
                                        </p:attrNameLst>
                                      </p:cBhvr>
                                      <p:tavLst>
                                        <p:tav tm="0">
                                          <p:val>
                                            <p:strVal val="#ppt_x"/>
                                          </p:val>
                                        </p:tav>
                                        <p:tav tm="100000">
                                          <p:val>
                                            <p:strVal val="#ppt_x"/>
                                          </p:val>
                                        </p:tav>
                                      </p:tavLst>
                                    </p:anim>
                                    <p:anim calcmode="lin" valueType="num">
                                      <p:cBhvr>
                                        <p:cTn id="87" dur="200" fill="hold"/>
                                        <p:tgtEl>
                                          <p:spTgt spid="14">
                                            <p:txEl>
                                              <p:pRg st="12" end="1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allAtOnce"/>
      <p:bldP spid="14"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Users\MSShafigullin\Desktop\Проекты\Брендбук\Гайдлайн\Презентация\презентация шаблон КФУ-01.jpg"/>
          <p:cNvPicPr>
            <a:picLocks noChangeAspect="1" noChangeArrowheads="1"/>
          </p:cNvPicPr>
          <p:nvPr/>
        </p:nvPicPr>
        <p:blipFill rotWithShape="1">
          <a:blip r:embed="rId3">
            <a:extLst>
              <a:ext uri="{28A0092B-C50C-407E-A947-70E740481C1C}">
                <a14:useLocalDpi xmlns:a14="http://schemas.microsoft.com/office/drawing/2010/main" val="0"/>
              </a:ext>
            </a:extLst>
          </a:blip>
          <a:srcRect r="90513" b="20472"/>
          <a:stretch/>
        </p:blipFill>
        <p:spPr bwMode="auto">
          <a:xfrm>
            <a:off x="-1" y="-35802"/>
            <a:ext cx="1156624" cy="689380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C:\Users\MSShafigullin\Desktop\2020\Презентация КФУ\kfu_logo_circle_rus.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9056" y="38183"/>
            <a:ext cx="998509" cy="97494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962A8AD7-D5C9-40DA-AA52-73761AF3940E}"/>
              </a:ext>
            </a:extLst>
          </p:cNvPr>
          <p:cNvSpPr txBox="1"/>
          <p:nvPr/>
        </p:nvSpPr>
        <p:spPr>
          <a:xfrm>
            <a:off x="2063552" y="67172"/>
            <a:ext cx="8448939" cy="748988"/>
          </a:xfrm>
          <a:prstGeom prst="rect">
            <a:avLst/>
          </a:prstGeom>
          <a:noFill/>
        </p:spPr>
        <p:txBody>
          <a:bodyPr wrap="square" rtlCol="0">
            <a:spAutoFit/>
          </a:bodyPr>
          <a:lstStyle/>
          <a:p>
            <a:pPr lvl="0" algn="ctr">
              <a:buClr>
                <a:srgbClr val="000000"/>
              </a:buClr>
              <a:buSzPts val="1100"/>
            </a:pPr>
            <a:r>
              <a:rPr lang="ru-RU" sz="4267" b="1" dirty="0">
                <a:latin typeface="PT Sans" panose="020B0503020203020204" pitchFamily="34" charset="-52"/>
              </a:rPr>
              <a:t>История</a:t>
            </a:r>
          </a:p>
        </p:txBody>
      </p:sp>
      <p:sp>
        <p:nvSpPr>
          <p:cNvPr id="2" name="TextBox 1">
            <a:extLst>
              <a:ext uri="{FF2B5EF4-FFF2-40B4-BE49-F238E27FC236}">
                <a16:creationId xmlns:a16="http://schemas.microsoft.com/office/drawing/2014/main" id="{EEC5DD41-5CD9-4516-B3AA-D22ABE3E7722}"/>
              </a:ext>
            </a:extLst>
          </p:cNvPr>
          <p:cNvSpPr txBox="1"/>
          <p:nvPr/>
        </p:nvSpPr>
        <p:spPr>
          <a:xfrm>
            <a:off x="5664200" y="1013129"/>
            <a:ext cx="6184900" cy="3785652"/>
          </a:xfrm>
          <a:prstGeom prst="rect">
            <a:avLst/>
          </a:prstGeom>
          <a:noFill/>
        </p:spPr>
        <p:txBody>
          <a:bodyPr wrap="square" rtlCol="0">
            <a:spAutoFit/>
          </a:bodyPr>
          <a:lstStyle/>
          <a:p>
            <a:r>
              <a:rPr lang="ru-RU" sz="2400" dirty="0"/>
              <a:t>Плавная сортировка (англ. </a:t>
            </a:r>
            <a:r>
              <a:rPr lang="ru-RU" sz="2400" dirty="0" err="1"/>
              <a:t>Smoothsort</a:t>
            </a:r>
            <a:r>
              <a:rPr lang="ru-RU" sz="2400" dirty="0"/>
              <a:t>) — алгоритм сортировки выбором, разновидность пирамидальной сортировки, разработанная </a:t>
            </a:r>
            <a:r>
              <a:rPr lang="ru-RU" sz="2400" dirty="0" err="1"/>
              <a:t>Эдсгером</a:t>
            </a:r>
            <a:r>
              <a:rPr lang="ru-RU" sz="2400" dirty="0"/>
              <a:t> </a:t>
            </a:r>
            <a:r>
              <a:rPr lang="ru-RU" sz="2400" dirty="0" err="1"/>
              <a:t>Дейкстрой</a:t>
            </a:r>
            <a:r>
              <a:rPr lang="ru-RU" sz="2400" dirty="0"/>
              <a:t> в 1981 году.</a:t>
            </a:r>
          </a:p>
          <a:p>
            <a:r>
              <a:rPr lang="ru-RU" sz="2400" dirty="0"/>
              <a:t>Этот алгоритм решил проблему сортировки кучей – смог понизить временную сложность в лучшем случае до </a:t>
            </a:r>
            <a:r>
              <a:rPr lang="en-US" sz="2400" dirty="0"/>
              <a:t>O(n)</a:t>
            </a:r>
            <a:r>
              <a:rPr lang="ru-RU" sz="2400" dirty="0"/>
              <a:t>, вместо </a:t>
            </a:r>
            <a:r>
              <a:rPr lang="en-US" sz="2400" dirty="0"/>
              <a:t>O(</a:t>
            </a:r>
            <a:r>
              <a:rPr lang="en-US" sz="2400" dirty="0" err="1"/>
              <a:t>nlogn</a:t>
            </a:r>
            <a:r>
              <a:rPr lang="en-US" sz="2400" dirty="0"/>
              <a:t>)</a:t>
            </a:r>
            <a:r>
              <a:rPr lang="ru-RU" sz="2400" dirty="0"/>
              <a:t>, которая сохраняется для сортировки кучей и в худшем, и в лучшем случаях.</a:t>
            </a:r>
          </a:p>
        </p:txBody>
      </p:sp>
      <p:pic>
        <p:nvPicPr>
          <p:cNvPr id="1026" name="Picture 2" descr="Интервью с Эдсгером В. Дейкстрой (2001), часть 1: начало программирования и  разница подходов в Европе и Америке / Хабр">
            <a:extLst>
              <a:ext uri="{FF2B5EF4-FFF2-40B4-BE49-F238E27FC236}">
                <a16:creationId xmlns:a16="http://schemas.microsoft.com/office/drawing/2014/main" id="{FE24A7D0-4354-437E-8246-6C410618D1E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37355" y="1104900"/>
            <a:ext cx="3509375" cy="401815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5593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Users\MSShafigullin\Desktop\Проекты\Брендбук\Гайдлайн\Презентация\презентация шаблон КФУ-01.jpg"/>
          <p:cNvPicPr>
            <a:picLocks noChangeAspect="1" noChangeArrowheads="1"/>
          </p:cNvPicPr>
          <p:nvPr/>
        </p:nvPicPr>
        <p:blipFill rotWithShape="1">
          <a:blip r:embed="rId2">
            <a:extLst>
              <a:ext uri="{28A0092B-C50C-407E-A947-70E740481C1C}">
                <a14:useLocalDpi xmlns:a14="http://schemas.microsoft.com/office/drawing/2010/main" val="0"/>
              </a:ext>
            </a:extLst>
          </a:blip>
          <a:srcRect r="90513" b="20472"/>
          <a:stretch/>
        </p:blipFill>
        <p:spPr bwMode="auto">
          <a:xfrm>
            <a:off x="-1" y="-35802"/>
            <a:ext cx="1156624" cy="689380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C:\Users\MSShafigullin\Desktop\2020\Презентация КФУ\kfu_logo_circle_rus.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056" y="38183"/>
            <a:ext cx="998509" cy="97494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0E64B3AF-4A97-41F3-83A8-B5752A7AF93D}"/>
              </a:ext>
            </a:extLst>
          </p:cNvPr>
          <p:cNvSpPr txBox="1"/>
          <p:nvPr/>
        </p:nvSpPr>
        <p:spPr>
          <a:xfrm>
            <a:off x="2382320" y="38183"/>
            <a:ext cx="8448939" cy="748988"/>
          </a:xfrm>
          <a:prstGeom prst="rect">
            <a:avLst/>
          </a:prstGeom>
          <a:noFill/>
        </p:spPr>
        <p:txBody>
          <a:bodyPr wrap="square" rtlCol="0">
            <a:spAutoFit/>
          </a:bodyPr>
          <a:lstStyle/>
          <a:p>
            <a:pPr lvl="0" algn="ctr">
              <a:buClr>
                <a:srgbClr val="000000"/>
              </a:buClr>
              <a:buSzPts val="1100"/>
            </a:pPr>
            <a:r>
              <a:rPr lang="ru-RU" sz="4267" b="1" dirty="0">
                <a:latin typeface="PT Sans" panose="020B0503020203020204" pitchFamily="34" charset="-52"/>
              </a:rPr>
              <a:t>Принцип работы. Числа Леонардо</a:t>
            </a:r>
          </a:p>
        </p:txBody>
      </p:sp>
      <p:sp>
        <p:nvSpPr>
          <p:cNvPr id="2" name="TextBox 1">
            <a:extLst>
              <a:ext uri="{FF2B5EF4-FFF2-40B4-BE49-F238E27FC236}">
                <a16:creationId xmlns:a16="http://schemas.microsoft.com/office/drawing/2014/main" id="{86B0DB45-BB47-4E2C-BB37-9F3955ADFA0F}"/>
              </a:ext>
            </a:extLst>
          </p:cNvPr>
          <p:cNvSpPr txBox="1"/>
          <p:nvPr/>
        </p:nvSpPr>
        <p:spPr>
          <a:xfrm>
            <a:off x="1273240" y="751807"/>
            <a:ext cx="10667101" cy="1323439"/>
          </a:xfrm>
          <a:prstGeom prst="rect">
            <a:avLst/>
          </a:prstGeom>
          <a:noFill/>
        </p:spPr>
        <p:txBody>
          <a:bodyPr wrap="square" rtlCol="0">
            <a:spAutoFit/>
          </a:bodyPr>
          <a:lstStyle/>
          <a:p>
            <a:r>
              <a:rPr lang="ru-RU" sz="2000" dirty="0"/>
              <a:t>Алгоритм формирует кучи, размером с числа Леонардо (</a:t>
            </a:r>
            <a:r>
              <a:rPr lang="en-US" sz="2000" b="1" i="0" dirty="0">
                <a:effectLst/>
                <a:latin typeface="-apple-system"/>
              </a:rPr>
              <a:t>L</a:t>
            </a:r>
            <a:r>
              <a:rPr lang="en-US" sz="2000" b="1" i="0" baseline="-25000" dirty="0">
                <a:effectLst/>
                <a:latin typeface="-apple-system"/>
              </a:rPr>
              <a:t>n</a:t>
            </a:r>
            <a:r>
              <a:rPr lang="en-US" sz="2000" b="0" i="0" dirty="0">
                <a:effectLst/>
                <a:latin typeface="-apple-system"/>
              </a:rPr>
              <a:t> = </a:t>
            </a:r>
            <a:r>
              <a:rPr lang="en-US" sz="2000" b="1" i="0" dirty="0">
                <a:effectLst/>
                <a:latin typeface="-apple-system"/>
              </a:rPr>
              <a:t>L</a:t>
            </a:r>
            <a:r>
              <a:rPr lang="en-US" sz="2000" b="1" i="0" baseline="-25000" dirty="0">
                <a:effectLst/>
                <a:latin typeface="-apple-system"/>
              </a:rPr>
              <a:t>n − 1</a:t>
            </a:r>
            <a:r>
              <a:rPr lang="en-US" sz="2000" b="0" i="0" dirty="0">
                <a:effectLst/>
                <a:latin typeface="-apple-system"/>
              </a:rPr>
              <a:t> + </a:t>
            </a:r>
            <a:r>
              <a:rPr lang="en-US" sz="2000" b="1" i="0" dirty="0">
                <a:effectLst/>
                <a:latin typeface="-apple-system"/>
              </a:rPr>
              <a:t>L</a:t>
            </a:r>
            <a:r>
              <a:rPr lang="en-US" sz="2000" b="1" i="0" baseline="-25000" dirty="0">
                <a:effectLst/>
                <a:latin typeface="-apple-system"/>
              </a:rPr>
              <a:t>n − 2</a:t>
            </a:r>
            <a:r>
              <a:rPr lang="en-US" sz="2000" b="0" i="0" dirty="0">
                <a:effectLst/>
                <a:latin typeface="-apple-system"/>
              </a:rPr>
              <a:t> + 1</a:t>
            </a:r>
            <a:r>
              <a:rPr lang="ru-RU" sz="2000" dirty="0"/>
              <a:t>)</a:t>
            </a:r>
            <a:br>
              <a:rPr lang="ru-RU" sz="2000" dirty="0"/>
            </a:br>
            <a:r>
              <a:rPr lang="ru-RU" sz="2000" dirty="0"/>
              <a:t>Если с помощью элемента можно объединить две предыдущие кучи, то объединяем, иначе новый элемент просто формирует новую кучу из 1 элемента, соответствующему первому или второму числу Леонардо.</a:t>
            </a:r>
          </a:p>
        </p:txBody>
      </p:sp>
      <p:pic>
        <p:nvPicPr>
          <p:cNvPr id="2050" name="Picture 2">
            <a:extLst>
              <a:ext uri="{FF2B5EF4-FFF2-40B4-BE49-F238E27FC236}">
                <a16:creationId xmlns:a16="http://schemas.microsoft.com/office/drawing/2014/main" id="{6ACB32E5-7B87-4ECC-9A47-02225EE167B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76800" y="2199786"/>
            <a:ext cx="7063542" cy="43053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5DCC978C-4889-4852-BA22-799EA5BD1CA7}"/>
              </a:ext>
            </a:extLst>
          </p:cNvPr>
          <p:cNvSpPr txBox="1"/>
          <p:nvPr/>
        </p:nvSpPr>
        <p:spPr>
          <a:xfrm>
            <a:off x="1273241" y="2140717"/>
            <a:ext cx="3603559" cy="4093428"/>
          </a:xfrm>
          <a:prstGeom prst="rect">
            <a:avLst/>
          </a:prstGeom>
          <a:noFill/>
        </p:spPr>
        <p:txBody>
          <a:bodyPr wrap="square">
            <a:spAutoFit/>
          </a:bodyPr>
          <a:lstStyle/>
          <a:p>
            <a:pPr>
              <a:buFont typeface="+mj-lt"/>
              <a:buAutoNum type="arabicPeriod"/>
            </a:pPr>
            <a:r>
              <a:rPr lang="ru-RU" sz="2000" b="0" i="0" dirty="0">
                <a:effectLst/>
                <a:latin typeface="-apple-system"/>
              </a:rPr>
              <a:t>Каждая </a:t>
            </a:r>
            <a:r>
              <a:rPr lang="ru-RU" sz="2000" dirty="0" err="1">
                <a:latin typeface="-apple-system"/>
              </a:rPr>
              <a:t>Л</a:t>
            </a:r>
            <a:r>
              <a:rPr lang="ru-RU" sz="2000" b="0" i="0" dirty="0" err="1">
                <a:effectLst/>
                <a:latin typeface="-apple-system"/>
              </a:rPr>
              <a:t>еонардова</a:t>
            </a:r>
            <a:r>
              <a:rPr lang="ru-RU" sz="2000" b="0" i="0" dirty="0">
                <a:effectLst/>
                <a:latin typeface="-apple-system"/>
              </a:rPr>
              <a:t> куча представляет собой несбалансированное бинарное дерево.</a:t>
            </a:r>
          </a:p>
          <a:p>
            <a:pPr algn="l">
              <a:buFont typeface="+mj-lt"/>
              <a:buAutoNum type="arabicPeriod"/>
            </a:pPr>
            <a:r>
              <a:rPr lang="ru-RU" sz="2000" b="0" i="0" dirty="0">
                <a:effectLst/>
                <a:latin typeface="-apple-system"/>
              </a:rPr>
              <a:t>Корень каждой кучи — это последний (а не первый, как в обычной бинарной куче) элемент соответствующего </a:t>
            </a:r>
            <a:r>
              <a:rPr lang="ru-RU" sz="2000" b="0" i="0" dirty="0" err="1">
                <a:effectLst/>
                <a:latin typeface="-apple-system"/>
              </a:rPr>
              <a:t>подмассива</a:t>
            </a:r>
            <a:r>
              <a:rPr lang="ru-RU" sz="2000" b="0" i="0" dirty="0">
                <a:effectLst/>
                <a:latin typeface="-apple-system"/>
              </a:rPr>
              <a:t>.</a:t>
            </a:r>
          </a:p>
          <a:p>
            <a:pPr algn="l">
              <a:buFont typeface="+mj-lt"/>
              <a:buAutoNum type="arabicPeriod"/>
            </a:pPr>
            <a:r>
              <a:rPr lang="ru-RU" sz="2000" b="0" i="0" dirty="0">
                <a:effectLst/>
                <a:latin typeface="-apple-system"/>
              </a:rPr>
              <a:t>Любой узел со всеми своими потомками также представляет из себя </a:t>
            </a:r>
            <a:r>
              <a:rPr lang="ru-RU" sz="2000" dirty="0" err="1">
                <a:latin typeface="-apple-system"/>
              </a:rPr>
              <a:t>Л</a:t>
            </a:r>
            <a:r>
              <a:rPr lang="ru-RU" sz="2000" b="0" i="0" dirty="0" err="1">
                <a:effectLst/>
                <a:latin typeface="-apple-system"/>
              </a:rPr>
              <a:t>еонардову</a:t>
            </a:r>
            <a:r>
              <a:rPr lang="ru-RU" sz="2000" b="0" i="0" dirty="0">
                <a:effectLst/>
                <a:latin typeface="-apple-system"/>
              </a:rPr>
              <a:t> кучу меньшего порядка.</a:t>
            </a:r>
          </a:p>
        </p:txBody>
      </p:sp>
    </p:spTree>
    <p:extLst>
      <p:ext uri="{BB962C8B-B14F-4D97-AF65-F5344CB8AC3E}">
        <p14:creationId xmlns:p14="http://schemas.microsoft.com/office/powerpoint/2010/main" val="11274807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Users\MSShafigullin\Desktop\Проекты\Брендбук\Гайдлайн\Презентация\презентация шаблон КФУ-01.jpg"/>
          <p:cNvPicPr>
            <a:picLocks noChangeAspect="1" noChangeArrowheads="1"/>
          </p:cNvPicPr>
          <p:nvPr/>
        </p:nvPicPr>
        <p:blipFill rotWithShape="1">
          <a:blip r:embed="rId4">
            <a:extLst>
              <a:ext uri="{28A0092B-C50C-407E-A947-70E740481C1C}">
                <a14:useLocalDpi xmlns:a14="http://schemas.microsoft.com/office/drawing/2010/main" val="0"/>
              </a:ext>
            </a:extLst>
          </a:blip>
          <a:srcRect r="90513" b="20472"/>
          <a:stretch/>
        </p:blipFill>
        <p:spPr bwMode="auto">
          <a:xfrm>
            <a:off x="-1" y="-35802"/>
            <a:ext cx="1156624" cy="689380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C:\Users\MSShafigullin\Desktop\2020\Презентация КФУ\kfu_logo_circle_rus.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9056" y="38183"/>
            <a:ext cx="998509" cy="97494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0E64B3AF-4A97-41F3-83A8-B5752A7AF93D}"/>
              </a:ext>
            </a:extLst>
          </p:cNvPr>
          <p:cNvSpPr txBox="1"/>
          <p:nvPr/>
        </p:nvSpPr>
        <p:spPr>
          <a:xfrm>
            <a:off x="2415977" y="0"/>
            <a:ext cx="8448939" cy="748988"/>
          </a:xfrm>
          <a:prstGeom prst="rect">
            <a:avLst/>
          </a:prstGeom>
          <a:noFill/>
        </p:spPr>
        <p:txBody>
          <a:bodyPr wrap="square" rtlCol="0">
            <a:spAutoFit/>
          </a:bodyPr>
          <a:lstStyle/>
          <a:p>
            <a:pPr lvl="0" algn="ctr">
              <a:buClr>
                <a:srgbClr val="000000"/>
              </a:buClr>
              <a:buSzPts val="1100"/>
            </a:pPr>
            <a:r>
              <a:rPr lang="ru-RU" sz="4267" b="1" dirty="0">
                <a:latin typeface="PT Sans" panose="020B0503020203020204" pitchFamily="34" charset="-52"/>
              </a:rPr>
              <a:t>Принцип работы. Построение кучи</a:t>
            </a:r>
          </a:p>
        </p:txBody>
      </p:sp>
      <p:sp>
        <p:nvSpPr>
          <p:cNvPr id="6" name="TextBox 5">
            <a:extLst>
              <a:ext uri="{FF2B5EF4-FFF2-40B4-BE49-F238E27FC236}">
                <a16:creationId xmlns:a16="http://schemas.microsoft.com/office/drawing/2014/main" id="{6563DC39-2ACF-4159-BF2A-3FEC7C334527}"/>
              </a:ext>
            </a:extLst>
          </p:cNvPr>
          <p:cNvSpPr txBox="1"/>
          <p:nvPr/>
        </p:nvSpPr>
        <p:spPr>
          <a:xfrm>
            <a:off x="1279458" y="787171"/>
            <a:ext cx="10912542" cy="1200329"/>
          </a:xfrm>
          <a:prstGeom prst="rect">
            <a:avLst/>
          </a:prstGeom>
          <a:noFill/>
        </p:spPr>
        <p:txBody>
          <a:bodyPr wrap="square">
            <a:spAutoFit/>
          </a:bodyPr>
          <a:lstStyle/>
          <a:p>
            <a:pPr algn="l">
              <a:buFont typeface="Arial" panose="020B0604020202020204" pitchFamily="34" charset="0"/>
              <a:buChar char="•"/>
            </a:pPr>
            <a:r>
              <a:rPr lang="ru-RU" b="1" i="0" dirty="0">
                <a:effectLst/>
                <a:latin typeface="-apple-system"/>
              </a:rPr>
              <a:t>I. Создаём из массива кучу </a:t>
            </a:r>
            <a:r>
              <a:rPr lang="ru-RU" b="1" dirty="0">
                <a:latin typeface="-apple-system"/>
              </a:rPr>
              <a:t>Л</a:t>
            </a:r>
            <a:r>
              <a:rPr lang="ru-RU" b="1" i="0" dirty="0">
                <a:effectLst/>
                <a:latin typeface="-apple-system"/>
              </a:rPr>
              <a:t>еонардовых куч, каждая из которых является сортирующим деревом.</a:t>
            </a:r>
            <a:endParaRPr lang="ru-RU" b="0" i="0" dirty="0">
              <a:effectLst/>
              <a:latin typeface="-apple-system"/>
            </a:endParaRPr>
          </a:p>
          <a:p>
            <a:pPr marL="285750" indent="-285750">
              <a:buFont typeface="Arial" panose="020B0604020202020204" pitchFamily="34" charset="0"/>
              <a:buChar char="•"/>
            </a:pPr>
            <a:r>
              <a:rPr lang="ru-RU" b="1" i="0" dirty="0">
                <a:effectLst/>
                <a:latin typeface="-apple-system"/>
              </a:rPr>
              <a:t>I.1.</a:t>
            </a:r>
            <a:r>
              <a:rPr lang="ru-RU" b="0" i="0" dirty="0">
                <a:effectLst/>
                <a:latin typeface="-apple-system"/>
              </a:rPr>
              <a:t> Перебираем элементы массива слева-направо.</a:t>
            </a:r>
          </a:p>
          <a:p>
            <a:pPr marL="742950" lvl="1" indent="-285750">
              <a:buFont typeface="Arial" panose="020B0604020202020204" pitchFamily="34" charset="0"/>
              <a:buChar char="•"/>
            </a:pPr>
            <a:r>
              <a:rPr lang="ru-RU" b="1" i="0" dirty="0">
                <a:effectLst/>
                <a:latin typeface="-apple-system"/>
              </a:rPr>
              <a:t>II.1.</a:t>
            </a:r>
            <a:r>
              <a:rPr lang="ru-RU" b="0" i="0" dirty="0">
                <a:effectLst/>
                <a:latin typeface="-apple-system"/>
              </a:rPr>
              <a:t> Проверяем, можно ли с помощью текущего элемента объединить две крайние слева кучи в уже имеющейся куче Леонардовых куч:</a:t>
            </a:r>
          </a:p>
        </p:txBody>
      </p:sp>
      <p:sp>
        <p:nvSpPr>
          <p:cNvPr id="10" name="TextBox 9">
            <a:extLst>
              <a:ext uri="{FF2B5EF4-FFF2-40B4-BE49-F238E27FC236}">
                <a16:creationId xmlns:a16="http://schemas.microsoft.com/office/drawing/2014/main" id="{3254F937-3927-41CE-AD48-E4DD65A60470}"/>
              </a:ext>
            </a:extLst>
          </p:cNvPr>
          <p:cNvSpPr txBox="1"/>
          <p:nvPr/>
        </p:nvSpPr>
        <p:spPr>
          <a:xfrm>
            <a:off x="820882" y="1993800"/>
            <a:ext cx="4374688" cy="3139321"/>
          </a:xfrm>
          <a:prstGeom prst="rect">
            <a:avLst/>
          </a:prstGeom>
          <a:noFill/>
        </p:spPr>
        <p:txBody>
          <a:bodyPr wrap="square">
            <a:spAutoFit/>
          </a:bodyPr>
          <a:lstStyle/>
          <a:p>
            <a:pPr marL="1143000" lvl="2" indent="-228600">
              <a:buFont typeface="Arial" panose="020B0604020202020204" pitchFamily="34" charset="0"/>
              <a:buChar char="•"/>
            </a:pPr>
            <a:r>
              <a:rPr lang="ru-RU" b="1" i="0" dirty="0">
                <a:effectLst/>
                <a:latin typeface="-apple-system"/>
              </a:rPr>
              <a:t>II.1.а.</a:t>
            </a:r>
            <a:r>
              <a:rPr lang="ru-RU" b="0" i="0" dirty="0">
                <a:effectLst/>
                <a:latin typeface="-apple-system"/>
              </a:rPr>
              <a:t> Если да, то объединяем две крайние слева кучи в одну, текущий элемент становится корнем этой кучи, делаем </a:t>
            </a:r>
            <a:r>
              <a:rPr lang="ru-RU" b="0" i="0" u="sng" dirty="0" err="1">
                <a:effectLst/>
                <a:latin typeface="-apple-system"/>
              </a:rPr>
              <a:t>просейку</a:t>
            </a:r>
            <a:r>
              <a:rPr lang="ru-RU" b="0" i="0" dirty="0">
                <a:effectLst/>
                <a:latin typeface="-apple-system"/>
              </a:rPr>
              <a:t> для объединённой кучи.</a:t>
            </a:r>
          </a:p>
          <a:p>
            <a:pPr marL="1143000" lvl="2" indent="-228600">
              <a:buFont typeface="Arial" panose="020B0604020202020204" pitchFamily="34" charset="0"/>
              <a:buChar char="•"/>
            </a:pPr>
            <a:r>
              <a:rPr lang="ru-RU" b="1" i="0" dirty="0">
                <a:effectLst/>
                <a:latin typeface="-apple-system"/>
              </a:rPr>
              <a:t>II.1.б.</a:t>
            </a:r>
            <a:r>
              <a:rPr lang="ru-RU" b="0" i="0" dirty="0">
                <a:effectLst/>
                <a:latin typeface="-apple-system"/>
              </a:rPr>
              <a:t> Если нет, то добавляем текущий элемент в качестве новой кучи (состоящей пока из одного узла) в имеющуюся кучу </a:t>
            </a:r>
            <a:r>
              <a:rPr lang="ru-RU" dirty="0">
                <a:latin typeface="-apple-system"/>
              </a:rPr>
              <a:t>Л</a:t>
            </a:r>
            <a:r>
              <a:rPr lang="ru-RU" b="0" i="0" dirty="0">
                <a:effectLst/>
                <a:latin typeface="-apple-system"/>
              </a:rPr>
              <a:t>еонардовых куч.</a:t>
            </a:r>
          </a:p>
        </p:txBody>
      </p:sp>
      <p:pic>
        <p:nvPicPr>
          <p:cNvPr id="7" name="SmoothSort part1">
            <a:hlinkClick r:id="" action="ppaction://media"/>
            <a:extLst>
              <a:ext uri="{FF2B5EF4-FFF2-40B4-BE49-F238E27FC236}">
                <a16:creationId xmlns:a16="http://schemas.microsoft.com/office/drawing/2014/main" id="{7A92A571-5207-4016-9E9B-2DAD7CFC797B}"/>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5648960" y="1802133"/>
            <a:ext cx="6429582" cy="4822187"/>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7996918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3275"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Users\MSShafigullin\Desktop\Проекты\Брендбук\Гайдлайн\Презентация\презентация шаблон КФУ-01.jpg"/>
          <p:cNvPicPr>
            <a:picLocks noChangeAspect="1" noChangeArrowheads="1"/>
          </p:cNvPicPr>
          <p:nvPr/>
        </p:nvPicPr>
        <p:blipFill rotWithShape="1">
          <a:blip r:embed="rId4">
            <a:extLst>
              <a:ext uri="{28A0092B-C50C-407E-A947-70E740481C1C}">
                <a14:useLocalDpi xmlns:a14="http://schemas.microsoft.com/office/drawing/2010/main" val="0"/>
              </a:ext>
            </a:extLst>
          </a:blip>
          <a:srcRect r="90513" b="20472"/>
          <a:stretch/>
        </p:blipFill>
        <p:spPr bwMode="auto">
          <a:xfrm>
            <a:off x="-1" y="-35802"/>
            <a:ext cx="1156624" cy="689380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C:\Users\MSShafigullin\Desktop\2020\Презентация КФУ\kfu_logo_circle_rus.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9056" y="38183"/>
            <a:ext cx="998509" cy="97494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0E64B3AF-4A97-41F3-83A8-B5752A7AF93D}"/>
              </a:ext>
            </a:extLst>
          </p:cNvPr>
          <p:cNvSpPr txBox="1"/>
          <p:nvPr/>
        </p:nvSpPr>
        <p:spPr>
          <a:xfrm>
            <a:off x="2166805" y="0"/>
            <a:ext cx="8448939" cy="748988"/>
          </a:xfrm>
          <a:prstGeom prst="rect">
            <a:avLst/>
          </a:prstGeom>
          <a:noFill/>
        </p:spPr>
        <p:txBody>
          <a:bodyPr wrap="square" rtlCol="0">
            <a:spAutoFit/>
          </a:bodyPr>
          <a:lstStyle/>
          <a:p>
            <a:pPr lvl="0" algn="ctr">
              <a:buClr>
                <a:srgbClr val="000000"/>
              </a:buClr>
              <a:buSzPts val="1100"/>
            </a:pPr>
            <a:r>
              <a:rPr lang="ru-RU" sz="4267" b="1" dirty="0">
                <a:latin typeface="PT Sans" panose="020B0503020203020204" pitchFamily="34" charset="-52"/>
              </a:rPr>
              <a:t>Принцип работы. Разбор кучи</a:t>
            </a:r>
          </a:p>
        </p:txBody>
      </p:sp>
      <p:sp>
        <p:nvSpPr>
          <p:cNvPr id="6" name="TextBox 5">
            <a:extLst>
              <a:ext uri="{FF2B5EF4-FFF2-40B4-BE49-F238E27FC236}">
                <a16:creationId xmlns:a16="http://schemas.microsoft.com/office/drawing/2014/main" id="{DBA280EA-4085-43CC-821C-E80C2AF81B1E}"/>
              </a:ext>
            </a:extLst>
          </p:cNvPr>
          <p:cNvSpPr txBox="1"/>
          <p:nvPr/>
        </p:nvSpPr>
        <p:spPr>
          <a:xfrm>
            <a:off x="1235680" y="693420"/>
            <a:ext cx="10765820" cy="1200329"/>
          </a:xfrm>
          <a:prstGeom prst="rect">
            <a:avLst/>
          </a:prstGeom>
          <a:noFill/>
        </p:spPr>
        <p:txBody>
          <a:bodyPr wrap="square">
            <a:spAutoFit/>
          </a:bodyPr>
          <a:lstStyle/>
          <a:p>
            <a:pPr algn="l">
              <a:buFont typeface="Arial" panose="020B0604020202020204" pitchFamily="34" charset="0"/>
              <a:buChar char="•"/>
            </a:pPr>
            <a:r>
              <a:rPr lang="ru-RU" b="1" i="0" dirty="0">
                <a:effectLst/>
                <a:latin typeface="-apple-system"/>
              </a:rPr>
              <a:t>II. Извлекаем из куч текущие максимальные элементы, которые перемещаем в конец неотсортированной части массива:</a:t>
            </a:r>
            <a:endParaRPr lang="ru-RU" b="0" i="0" dirty="0">
              <a:effectLst/>
              <a:latin typeface="-apple-system"/>
            </a:endParaRPr>
          </a:p>
          <a:p>
            <a:pPr marL="285750" indent="-285750">
              <a:buFont typeface="Arial" panose="020B0604020202020204" pitchFamily="34" charset="0"/>
              <a:buChar char="•"/>
            </a:pPr>
            <a:r>
              <a:rPr lang="ru-RU" b="1" i="0" dirty="0">
                <a:effectLst/>
                <a:latin typeface="-apple-system"/>
              </a:rPr>
              <a:t>II.1.</a:t>
            </a:r>
            <a:r>
              <a:rPr lang="ru-RU" b="0" i="0" dirty="0">
                <a:effectLst/>
                <a:latin typeface="-apple-system"/>
              </a:rPr>
              <a:t> Ищем максимумы в </a:t>
            </a:r>
            <a:r>
              <a:rPr lang="ru-RU" dirty="0">
                <a:latin typeface="-apple-system"/>
              </a:rPr>
              <a:t>Л</a:t>
            </a:r>
            <a:r>
              <a:rPr lang="ru-RU" b="0" i="0" dirty="0">
                <a:effectLst/>
                <a:latin typeface="-apple-system"/>
              </a:rPr>
              <a:t>еонардовых кучах. Так как на предыдущем этапе для куч постоянно делалась </a:t>
            </a:r>
            <a:r>
              <a:rPr lang="ru-RU" b="0" i="0" dirty="0" err="1">
                <a:effectLst/>
                <a:latin typeface="-apple-system"/>
              </a:rPr>
              <a:t>просейка</a:t>
            </a:r>
            <a:r>
              <a:rPr lang="ru-RU" b="0" i="0" dirty="0">
                <a:effectLst/>
                <a:latin typeface="-apple-system"/>
              </a:rPr>
              <a:t>, максимумы находятся в корнях этих куч.</a:t>
            </a:r>
          </a:p>
        </p:txBody>
      </p:sp>
      <p:sp>
        <p:nvSpPr>
          <p:cNvPr id="10" name="TextBox 9">
            <a:extLst>
              <a:ext uri="{FF2B5EF4-FFF2-40B4-BE49-F238E27FC236}">
                <a16:creationId xmlns:a16="http://schemas.microsoft.com/office/drawing/2014/main" id="{78B31F6B-CFF9-4FBD-8351-2E36D4753EB6}"/>
              </a:ext>
            </a:extLst>
          </p:cNvPr>
          <p:cNvSpPr txBox="1"/>
          <p:nvPr/>
        </p:nvSpPr>
        <p:spPr>
          <a:xfrm>
            <a:off x="1235680" y="1787486"/>
            <a:ext cx="4485504" cy="5078313"/>
          </a:xfrm>
          <a:prstGeom prst="rect">
            <a:avLst/>
          </a:prstGeom>
          <a:noFill/>
        </p:spPr>
        <p:txBody>
          <a:bodyPr wrap="square">
            <a:spAutoFit/>
          </a:bodyPr>
          <a:lstStyle/>
          <a:p>
            <a:pPr marL="285750" indent="-285750">
              <a:buFont typeface="Arial" panose="020B0604020202020204" pitchFamily="34" charset="0"/>
              <a:buChar char="•"/>
            </a:pPr>
            <a:r>
              <a:rPr lang="ru-RU" b="1" i="0" dirty="0">
                <a:effectLst/>
                <a:latin typeface="-apple-system"/>
              </a:rPr>
              <a:t>II.2.</a:t>
            </a:r>
            <a:r>
              <a:rPr lang="ru-RU" b="0" i="0" dirty="0">
                <a:effectLst/>
                <a:latin typeface="-apple-system"/>
              </a:rPr>
              <a:t> Найденный максимум (корень одной из куч) меняем местами с последним элементом массива (корень самой последней кучи).</a:t>
            </a:r>
          </a:p>
          <a:p>
            <a:pPr marL="285750" indent="-285750">
              <a:buFont typeface="Arial" panose="020B0604020202020204" pitchFamily="34" charset="0"/>
              <a:buChar char="•"/>
            </a:pPr>
            <a:r>
              <a:rPr lang="ru-RU" b="1" i="0" dirty="0">
                <a:effectLst/>
                <a:latin typeface="-apple-system"/>
              </a:rPr>
              <a:t>II.3.</a:t>
            </a:r>
            <a:r>
              <a:rPr lang="ru-RU" b="0" i="0" dirty="0">
                <a:effectLst/>
                <a:latin typeface="-apple-system"/>
              </a:rPr>
              <a:t> Теперь куча, в которой был максимум перестала быть сортирующим деревом. </a:t>
            </a:r>
            <a:r>
              <a:rPr lang="ru-RU" dirty="0">
                <a:latin typeface="-apple-system"/>
              </a:rPr>
              <a:t>Д</a:t>
            </a:r>
            <a:r>
              <a:rPr lang="ru-RU" b="0" i="0" dirty="0">
                <a:effectLst/>
                <a:latin typeface="-apple-system"/>
              </a:rPr>
              <a:t>елаем для неё </a:t>
            </a:r>
            <a:r>
              <a:rPr lang="ru-RU" b="0" i="0" dirty="0" err="1">
                <a:effectLst/>
                <a:latin typeface="-apple-system"/>
              </a:rPr>
              <a:t>просейку</a:t>
            </a:r>
            <a:r>
              <a:rPr lang="ru-RU" b="0" i="0" dirty="0">
                <a:effectLst/>
                <a:latin typeface="-apple-system"/>
              </a:rPr>
              <a:t>.</a:t>
            </a:r>
          </a:p>
          <a:p>
            <a:pPr marL="285750" indent="-285750">
              <a:buFont typeface="Arial" panose="020B0604020202020204" pitchFamily="34" charset="0"/>
              <a:buChar char="•"/>
            </a:pPr>
            <a:r>
              <a:rPr lang="ru-RU" b="1" i="0" dirty="0">
                <a:effectLst/>
                <a:latin typeface="-apple-system"/>
              </a:rPr>
              <a:t>II.4.</a:t>
            </a:r>
            <a:r>
              <a:rPr lang="ru-RU" b="0" i="0" dirty="0">
                <a:effectLst/>
                <a:latin typeface="-apple-system"/>
              </a:rPr>
              <a:t> В последней куче удаляем корень (текущий максимум), в результате чего эта куча распадается на две кучи поменьше.</a:t>
            </a:r>
          </a:p>
          <a:p>
            <a:pPr marL="285750" indent="-285750">
              <a:buFont typeface="Arial" panose="020B0604020202020204" pitchFamily="34" charset="0"/>
              <a:buChar char="•"/>
            </a:pPr>
            <a:r>
              <a:rPr lang="ru-RU" b="1" i="0" dirty="0">
                <a:effectLst/>
                <a:latin typeface="-apple-system"/>
              </a:rPr>
              <a:t>II.5.</a:t>
            </a:r>
            <a:r>
              <a:rPr lang="ru-RU" b="0" i="0" dirty="0">
                <a:effectLst/>
                <a:latin typeface="-apple-system"/>
              </a:rPr>
              <a:t> После перемещения максимального элемента в конец, отсортированная часть массива увеличилась, а неотсортированная часть уменьшилась. Повторяем пункты II.1-II.4 для оставшейся неотсортированной части массива.</a:t>
            </a:r>
          </a:p>
        </p:txBody>
      </p:sp>
      <p:pic>
        <p:nvPicPr>
          <p:cNvPr id="12" name="SmoothSort part2 2">
            <a:hlinkClick r:id="" action="ppaction://media"/>
            <a:extLst>
              <a:ext uri="{FF2B5EF4-FFF2-40B4-BE49-F238E27FC236}">
                <a16:creationId xmlns:a16="http://schemas.microsoft.com/office/drawing/2014/main" id="{3B5C7483-789D-426A-980F-936471B8931F}"/>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5761805" y="1893748"/>
            <a:ext cx="6293883" cy="4720412"/>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0225440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3275"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2"/>
                </p:tgtEl>
              </p:cMediaNode>
            </p:video>
            <p:seq concurrent="1" nextAc="seek">
              <p:cTn id="8" restart="whenNotActive" fill="hold" evtFilter="cancelBubble" nodeType="interactiveSeq">
                <p:stCondLst>
                  <p:cond evt="onClick" delay="0">
                    <p:tgtEl>
                      <p:spTgt spid="1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2"/>
                                        </p:tgtEl>
                                      </p:cBhvr>
                                    </p:cmd>
                                  </p:childTnLst>
                                </p:cTn>
                              </p:par>
                            </p:childTnLst>
                          </p:cTn>
                        </p:par>
                      </p:childTnLst>
                    </p:cTn>
                  </p:par>
                </p:childTnLst>
              </p:cTn>
              <p:nextCondLst>
                <p:cond evt="onClick" delay="0">
                  <p:tgtEl>
                    <p:spTgt spid="12"/>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Users\MSShafigullin\Desktop\Проекты\Брендбук\Гайдлайн\Презентация\презентация шаблон КФУ-01.jpg"/>
          <p:cNvPicPr>
            <a:picLocks noChangeAspect="1" noChangeArrowheads="1"/>
          </p:cNvPicPr>
          <p:nvPr/>
        </p:nvPicPr>
        <p:blipFill rotWithShape="1">
          <a:blip r:embed="rId2">
            <a:extLst>
              <a:ext uri="{28A0092B-C50C-407E-A947-70E740481C1C}">
                <a14:useLocalDpi xmlns:a14="http://schemas.microsoft.com/office/drawing/2010/main" val="0"/>
              </a:ext>
            </a:extLst>
          </a:blip>
          <a:srcRect r="90513" b="20472"/>
          <a:stretch/>
        </p:blipFill>
        <p:spPr bwMode="auto">
          <a:xfrm>
            <a:off x="-1" y="-35802"/>
            <a:ext cx="1156624" cy="689380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C:\Users\MSShafigullin\Desktop\2020\Презентация КФУ\kfu_logo_circle_rus.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056" y="38183"/>
            <a:ext cx="998509" cy="97494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0E64B3AF-4A97-41F3-83A8-B5752A7AF93D}"/>
              </a:ext>
            </a:extLst>
          </p:cNvPr>
          <p:cNvSpPr txBox="1"/>
          <p:nvPr/>
        </p:nvSpPr>
        <p:spPr>
          <a:xfrm>
            <a:off x="2063552" y="67172"/>
            <a:ext cx="8448939" cy="748988"/>
          </a:xfrm>
          <a:prstGeom prst="rect">
            <a:avLst/>
          </a:prstGeom>
          <a:noFill/>
        </p:spPr>
        <p:txBody>
          <a:bodyPr wrap="square" rtlCol="0">
            <a:spAutoFit/>
          </a:bodyPr>
          <a:lstStyle/>
          <a:p>
            <a:pPr lvl="0" algn="ctr">
              <a:buClr>
                <a:srgbClr val="000000"/>
              </a:buClr>
              <a:buSzPts val="1100"/>
            </a:pPr>
            <a:r>
              <a:rPr lang="ru-RU" sz="4267" b="1" dirty="0">
                <a:latin typeface="PT Sans" panose="020B0503020203020204" pitchFamily="34" charset="-52"/>
              </a:rPr>
              <a:t>Сложность алгоритма</a:t>
            </a:r>
          </a:p>
        </p:txBody>
      </p:sp>
      <p:sp>
        <p:nvSpPr>
          <p:cNvPr id="2" name="TextBox 1">
            <a:extLst>
              <a:ext uri="{FF2B5EF4-FFF2-40B4-BE49-F238E27FC236}">
                <a16:creationId xmlns:a16="http://schemas.microsoft.com/office/drawing/2014/main" id="{3A2E2D8D-BE2F-4F81-A38B-C47EDE34ABF4}"/>
              </a:ext>
            </a:extLst>
          </p:cNvPr>
          <p:cNvSpPr txBox="1"/>
          <p:nvPr/>
        </p:nvSpPr>
        <p:spPr>
          <a:xfrm>
            <a:off x="1483360" y="1013129"/>
            <a:ext cx="9316720" cy="2677656"/>
          </a:xfrm>
          <a:prstGeom prst="rect">
            <a:avLst/>
          </a:prstGeom>
          <a:noFill/>
        </p:spPr>
        <p:txBody>
          <a:bodyPr wrap="square" rtlCol="0">
            <a:spAutoFit/>
          </a:bodyPr>
          <a:lstStyle/>
          <a:p>
            <a:r>
              <a:rPr lang="ru-RU" sz="2400" b="1" dirty="0"/>
              <a:t>По времени</a:t>
            </a:r>
            <a:br>
              <a:rPr lang="ru-RU" dirty="0"/>
            </a:br>
            <a:r>
              <a:rPr lang="ru-RU" u="sng" dirty="0"/>
              <a:t>В худшем случае сложность </a:t>
            </a:r>
            <a:r>
              <a:rPr lang="en-US" u="sng" dirty="0"/>
              <a:t>O(</a:t>
            </a:r>
            <a:r>
              <a:rPr lang="en-US" u="sng" dirty="0" err="1"/>
              <a:t>nlogn</a:t>
            </a:r>
            <a:r>
              <a:rPr lang="en-US" u="sng" dirty="0"/>
              <a:t>)</a:t>
            </a:r>
            <a:r>
              <a:rPr lang="ru-RU" u="sng" dirty="0"/>
              <a:t>, а в лучшем </a:t>
            </a:r>
            <a:r>
              <a:rPr lang="en-US" u="sng" dirty="0"/>
              <a:t>O(n)</a:t>
            </a:r>
            <a:r>
              <a:rPr lang="ru-RU" u="sng" dirty="0"/>
              <a:t> т.к. :</a:t>
            </a:r>
            <a:br>
              <a:rPr lang="ru-RU" u="sng" dirty="0"/>
            </a:br>
            <a:r>
              <a:rPr lang="ru-RU" dirty="0"/>
              <a:t>- При сборке кучи для каждого элемента массива мы при </a:t>
            </a:r>
            <a:r>
              <a:rPr lang="ru-RU" dirty="0" err="1"/>
              <a:t>просейке</a:t>
            </a:r>
            <a:r>
              <a:rPr lang="ru-RU" dirty="0"/>
              <a:t> спускаемся максимум на число уровней, равное порядковому числу того числа Леонардо, которое является размером кучи, в которую элемент был добавлен, а сами числа Леонардо растут около квадратично, так что это число будет небольшим, порядка </a:t>
            </a:r>
            <a:r>
              <a:rPr lang="en-US" dirty="0"/>
              <a:t>log n. </a:t>
            </a:r>
            <a:r>
              <a:rPr lang="ru-RU" dirty="0"/>
              <a:t>А в лучшем случае нам вообще не придется спускаться ниже при добавлении очередного элемента</a:t>
            </a:r>
          </a:p>
          <a:p>
            <a:r>
              <a:rPr lang="ru-RU" dirty="0"/>
              <a:t>- При разборке кучи при обмене очередного максимума опять нужно просеять кучу, в корне которой он находился. Ситуация аналогичная со сборкой кучи</a:t>
            </a:r>
          </a:p>
        </p:txBody>
      </p:sp>
      <p:sp>
        <p:nvSpPr>
          <p:cNvPr id="3" name="TextBox 2">
            <a:extLst>
              <a:ext uri="{FF2B5EF4-FFF2-40B4-BE49-F238E27FC236}">
                <a16:creationId xmlns:a16="http://schemas.microsoft.com/office/drawing/2014/main" id="{C73407FD-CAF3-4138-B54F-FD2683CFF577}"/>
              </a:ext>
            </a:extLst>
          </p:cNvPr>
          <p:cNvSpPr txBox="1"/>
          <p:nvPr/>
        </p:nvSpPr>
        <p:spPr>
          <a:xfrm>
            <a:off x="1483360" y="3911600"/>
            <a:ext cx="9814560" cy="1846659"/>
          </a:xfrm>
          <a:prstGeom prst="rect">
            <a:avLst/>
          </a:prstGeom>
          <a:noFill/>
        </p:spPr>
        <p:txBody>
          <a:bodyPr wrap="square" rtlCol="0">
            <a:spAutoFit/>
          </a:bodyPr>
          <a:lstStyle/>
          <a:p>
            <a:r>
              <a:rPr lang="ru-RU" sz="2400" b="1" dirty="0"/>
              <a:t>По памяти</a:t>
            </a:r>
            <a:br>
              <a:rPr lang="ru-RU" sz="2400" b="1" dirty="0"/>
            </a:br>
            <a:r>
              <a:rPr lang="ru-RU" u="sng" dirty="0"/>
              <a:t>В любом случае </a:t>
            </a:r>
            <a:r>
              <a:rPr lang="en-US" u="sng" dirty="0"/>
              <a:t>O(1), </a:t>
            </a:r>
            <a:r>
              <a:rPr lang="ru-RU" u="sng" dirty="0"/>
              <a:t>т.к. :</a:t>
            </a:r>
          </a:p>
          <a:p>
            <a:r>
              <a:rPr lang="ru-RU" dirty="0"/>
              <a:t>Чтобы разложить данные на кучу Леонардовых куч, достаточно только запоминать, какие именно числа Леонардо задействованы на каждом шаге. Зная эти числа, алгоритмически выстраиваются сами кучи. Этот числовой ряд растёт очень быстро, поэтому даже для крупных массивов понадобится совсем небольшой набор Леонардовых чисел.</a:t>
            </a:r>
          </a:p>
        </p:txBody>
      </p:sp>
    </p:spTree>
    <p:extLst>
      <p:ext uri="{BB962C8B-B14F-4D97-AF65-F5344CB8AC3E}">
        <p14:creationId xmlns:p14="http://schemas.microsoft.com/office/powerpoint/2010/main" val="5283064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Users\MSShafigullin\Desktop\Проекты\Брендбук\Гайдлайн\Презентация\презентация шаблон КФУ-01.jpg"/>
          <p:cNvPicPr>
            <a:picLocks noChangeAspect="1" noChangeArrowheads="1"/>
          </p:cNvPicPr>
          <p:nvPr/>
        </p:nvPicPr>
        <p:blipFill rotWithShape="1">
          <a:blip r:embed="rId2">
            <a:extLst>
              <a:ext uri="{28A0092B-C50C-407E-A947-70E740481C1C}">
                <a14:useLocalDpi xmlns:a14="http://schemas.microsoft.com/office/drawing/2010/main" val="0"/>
              </a:ext>
            </a:extLst>
          </a:blip>
          <a:srcRect r="90513" b="20472"/>
          <a:stretch/>
        </p:blipFill>
        <p:spPr bwMode="auto">
          <a:xfrm>
            <a:off x="-1" y="-35802"/>
            <a:ext cx="1156624" cy="689380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C:\Users\MSShafigullin\Desktop\2020\Презентация КФУ\kfu_logo_circle_rus.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056" y="38183"/>
            <a:ext cx="998509" cy="97494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CF717ECF-197D-43DE-82FC-F6CC6394788D}"/>
              </a:ext>
            </a:extLst>
          </p:cNvPr>
          <p:cNvSpPr txBox="1"/>
          <p:nvPr/>
        </p:nvSpPr>
        <p:spPr>
          <a:xfrm>
            <a:off x="2063552" y="59142"/>
            <a:ext cx="8448939" cy="748988"/>
          </a:xfrm>
          <a:prstGeom prst="rect">
            <a:avLst/>
          </a:prstGeom>
          <a:noFill/>
        </p:spPr>
        <p:txBody>
          <a:bodyPr wrap="square" rtlCol="0">
            <a:spAutoFit/>
          </a:bodyPr>
          <a:lstStyle/>
          <a:p>
            <a:pPr lvl="0" algn="ctr">
              <a:buClr>
                <a:srgbClr val="000000"/>
              </a:buClr>
              <a:buSzPts val="1100"/>
            </a:pPr>
            <a:r>
              <a:rPr lang="ru-RU" sz="4267" b="1" dirty="0">
                <a:latin typeface="PT Sans" panose="020B0503020203020204" pitchFamily="34" charset="-52"/>
              </a:rPr>
              <a:t>Тестирование</a:t>
            </a:r>
          </a:p>
        </p:txBody>
      </p:sp>
      <p:sp>
        <p:nvSpPr>
          <p:cNvPr id="2" name="TextBox 1">
            <a:extLst>
              <a:ext uri="{FF2B5EF4-FFF2-40B4-BE49-F238E27FC236}">
                <a16:creationId xmlns:a16="http://schemas.microsoft.com/office/drawing/2014/main" id="{D432FE86-1A61-4421-9CD8-6749034A552E}"/>
              </a:ext>
            </a:extLst>
          </p:cNvPr>
          <p:cNvSpPr txBox="1"/>
          <p:nvPr/>
        </p:nvSpPr>
        <p:spPr>
          <a:xfrm>
            <a:off x="1569970" y="356145"/>
            <a:ext cx="2581275" cy="400110"/>
          </a:xfrm>
          <a:prstGeom prst="rect">
            <a:avLst/>
          </a:prstGeom>
          <a:noFill/>
        </p:spPr>
        <p:txBody>
          <a:bodyPr wrap="square" rtlCol="0">
            <a:spAutoFit/>
          </a:bodyPr>
          <a:lstStyle/>
          <a:p>
            <a:r>
              <a:rPr lang="ru-RU" sz="2000" b="1" dirty="0"/>
              <a:t>Входные данные</a:t>
            </a:r>
          </a:p>
        </p:txBody>
      </p:sp>
      <p:pic>
        <p:nvPicPr>
          <p:cNvPr id="9" name="Рисунок 8">
            <a:extLst>
              <a:ext uri="{FF2B5EF4-FFF2-40B4-BE49-F238E27FC236}">
                <a16:creationId xmlns:a16="http://schemas.microsoft.com/office/drawing/2014/main" id="{E04E3158-95D4-4A12-A4D3-8A075D53047B}"/>
              </a:ext>
            </a:extLst>
          </p:cNvPr>
          <p:cNvPicPr>
            <a:picLocks noChangeAspect="1"/>
          </p:cNvPicPr>
          <p:nvPr/>
        </p:nvPicPr>
        <p:blipFill rotWithShape="1">
          <a:blip r:embed="rId4">
            <a:extLst>
              <a:ext uri="{28A0092B-C50C-407E-A947-70E740481C1C}">
                <a14:useLocalDpi xmlns:a14="http://schemas.microsoft.com/office/drawing/2010/main" val="0"/>
              </a:ext>
            </a:extLst>
          </a:blip>
          <a:srcRect l="4471"/>
          <a:stretch/>
        </p:blipFill>
        <p:spPr>
          <a:xfrm>
            <a:off x="1603375" y="1186790"/>
            <a:ext cx="1257233" cy="5385219"/>
          </a:xfrm>
          <a:prstGeom prst="rect">
            <a:avLst/>
          </a:prstGeom>
          <a:ln>
            <a:noFill/>
          </a:ln>
          <a:effectLst>
            <a:outerShdw blurRad="292100" dist="139700" dir="2700000" algn="tl" rotWithShape="0">
              <a:srgbClr val="333333">
                <a:alpha val="65000"/>
              </a:srgbClr>
            </a:outerShdw>
          </a:effectLst>
        </p:spPr>
      </p:pic>
      <p:pic>
        <p:nvPicPr>
          <p:cNvPr id="11" name="Рисунок 10">
            <a:extLst>
              <a:ext uri="{FF2B5EF4-FFF2-40B4-BE49-F238E27FC236}">
                <a16:creationId xmlns:a16="http://schemas.microsoft.com/office/drawing/2014/main" id="{E9F6E1E8-263A-4125-BE8B-B5F3F0B265F0}"/>
              </a:ext>
            </a:extLst>
          </p:cNvPr>
          <p:cNvPicPr>
            <a:picLocks noChangeAspect="1"/>
          </p:cNvPicPr>
          <p:nvPr/>
        </p:nvPicPr>
        <p:blipFill>
          <a:blip r:embed="rId5"/>
          <a:stretch>
            <a:fillRect/>
          </a:stretch>
        </p:blipFill>
        <p:spPr>
          <a:xfrm>
            <a:off x="5529604" y="1869590"/>
            <a:ext cx="5495238" cy="2447619"/>
          </a:xfrm>
          <a:prstGeom prst="rect">
            <a:avLst/>
          </a:prstGeom>
          <a:ln>
            <a:noFill/>
          </a:ln>
          <a:effectLst>
            <a:outerShdw blurRad="292100" dist="139700" dir="2700000" algn="tl" rotWithShape="0">
              <a:srgbClr val="333333">
                <a:alpha val="65000"/>
              </a:srgbClr>
            </a:outerShdw>
          </a:effectLst>
        </p:spPr>
      </p:pic>
      <p:sp>
        <p:nvSpPr>
          <p:cNvPr id="12" name="TextBox 11">
            <a:extLst>
              <a:ext uri="{FF2B5EF4-FFF2-40B4-BE49-F238E27FC236}">
                <a16:creationId xmlns:a16="http://schemas.microsoft.com/office/drawing/2014/main" id="{5F070B71-701B-4AB3-BA51-DAD7AE4B0B75}"/>
              </a:ext>
            </a:extLst>
          </p:cNvPr>
          <p:cNvSpPr txBox="1"/>
          <p:nvPr/>
        </p:nvSpPr>
        <p:spPr>
          <a:xfrm>
            <a:off x="1300173" y="776656"/>
            <a:ext cx="1879041" cy="369332"/>
          </a:xfrm>
          <a:prstGeom prst="rect">
            <a:avLst/>
          </a:prstGeom>
          <a:noFill/>
        </p:spPr>
        <p:txBody>
          <a:bodyPr wrap="none" rtlCol="0">
            <a:spAutoFit/>
          </a:bodyPr>
          <a:lstStyle/>
          <a:p>
            <a:r>
              <a:rPr lang="ru-RU" dirty="0"/>
              <a:t>Случайные числа</a:t>
            </a:r>
          </a:p>
        </p:txBody>
      </p:sp>
      <p:sp>
        <p:nvSpPr>
          <p:cNvPr id="14" name="TextBox 13">
            <a:extLst>
              <a:ext uri="{FF2B5EF4-FFF2-40B4-BE49-F238E27FC236}">
                <a16:creationId xmlns:a16="http://schemas.microsoft.com/office/drawing/2014/main" id="{8347372A-F49A-43E6-A387-9F75440A71C2}"/>
              </a:ext>
            </a:extLst>
          </p:cNvPr>
          <p:cNvSpPr txBox="1"/>
          <p:nvPr/>
        </p:nvSpPr>
        <p:spPr>
          <a:xfrm>
            <a:off x="5376861" y="984917"/>
            <a:ext cx="5800725" cy="707886"/>
          </a:xfrm>
          <a:prstGeom prst="rect">
            <a:avLst/>
          </a:prstGeom>
          <a:noFill/>
        </p:spPr>
        <p:txBody>
          <a:bodyPr wrap="square" rtlCol="0">
            <a:spAutoFit/>
          </a:bodyPr>
          <a:lstStyle/>
          <a:p>
            <a:pPr algn="ctr"/>
            <a:r>
              <a:rPr lang="ru-RU" sz="2000" dirty="0"/>
              <a:t>Было проведено 50 тестов с размеров входных данных от 20 тыс. чисел до 1 млн с шагом в 20 тыс.</a:t>
            </a:r>
          </a:p>
        </p:txBody>
      </p:sp>
    </p:spTree>
    <p:extLst>
      <p:ext uri="{BB962C8B-B14F-4D97-AF65-F5344CB8AC3E}">
        <p14:creationId xmlns:p14="http://schemas.microsoft.com/office/powerpoint/2010/main" val="7111480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Users\MSShafigullin\Desktop\Проекты\Брендбук\Гайдлайн\Презентация\презентация шаблон КФУ-01.jpg"/>
          <p:cNvPicPr>
            <a:picLocks noChangeAspect="1" noChangeArrowheads="1"/>
          </p:cNvPicPr>
          <p:nvPr/>
        </p:nvPicPr>
        <p:blipFill rotWithShape="1">
          <a:blip r:embed="rId2">
            <a:extLst>
              <a:ext uri="{28A0092B-C50C-407E-A947-70E740481C1C}">
                <a14:useLocalDpi xmlns:a14="http://schemas.microsoft.com/office/drawing/2010/main" val="0"/>
              </a:ext>
            </a:extLst>
          </a:blip>
          <a:srcRect r="90513" b="20472"/>
          <a:stretch/>
        </p:blipFill>
        <p:spPr bwMode="auto">
          <a:xfrm>
            <a:off x="-1" y="-35802"/>
            <a:ext cx="1156624" cy="689380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C:\Users\MSShafigullin\Desktop\2020\Презентация КФУ\kfu_logo_circle_rus.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056" y="38183"/>
            <a:ext cx="998509" cy="97494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CF717ECF-197D-43DE-82FC-F6CC6394788D}"/>
              </a:ext>
            </a:extLst>
          </p:cNvPr>
          <p:cNvSpPr txBox="1"/>
          <p:nvPr/>
        </p:nvSpPr>
        <p:spPr>
          <a:xfrm>
            <a:off x="2063552" y="67172"/>
            <a:ext cx="8448939" cy="748988"/>
          </a:xfrm>
          <a:prstGeom prst="rect">
            <a:avLst/>
          </a:prstGeom>
          <a:noFill/>
        </p:spPr>
        <p:txBody>
          <a:bodyPr wrap="square" rtlCol="0">
            <a:spAutoFit/>
          </a:bodyPr>
          <a:lstStyle/>
          <a:p>
            <a:pPr lvl="0" algn="ctr">
              <a:buClr>
                <a:srgbClr val="000000"/>
              </a:buClr>
              <a:buSzPts val="1100"/>
            </a:pPr>
            <a:r>
              <a:rPr lang="ru-RU" sz="4267" b="1" dirty="0">
                <a:latin typeface="PT Sans" panose="020B0503020203020204" pitchFamily="34" charset="-52"/>
              </a:rPr>
              <a:t>Тестирование</a:t>
            </a:r>
          </a:p>
        </p:txBody>
      </p:sp>
      <p:pic>
        <p:nvPicPr>
          <p:cNvPr id="10" name="Рисунок 9">
            <a:extLst>
              <a:ext uri="{FF2B5EF4-FFF2-40B4-BE49-F238E27FC236}">
                <a16:creationId xmlns:a16="http://schemas.microsoft.com/office/drawing/2014/main" id="{47052EE8-C955-4048-9C13-3AA86E57A772}"/>
              </a:ext>
            </a:extLst>
          </p:cNvPr>
          <p:cNvPicPr>
            <a:picLocks noChangeAspect="1"/>
          </p:cNvPicPr>
          <p:nvPr/>
        </p:nvPicPr>
        <p:blipFill>
          <a:blip r:embed="rId4"/>
          <a:stretch>
            <a:fillRect/>
          </a:stretch>
        </p:blipFill>
        <p:spPr>
          <a:xfrm>
            <a:off x="9591558" y="1482910"/>
            <a:ext cx="2295238" cy="2219048"/>
          </a:xfrm>
          <a:prstGeom prst="rect">
            <a:avLst/>
          </a:prstGeom>
          <a:ln>
            <a:noFill/>
          </a:ln>
          <a:effectLst>
            <a:outerShdw blurRad="292100" dist="139700" dir="2700000" algn="tl" rotWithShape="0">
              <a:srgbClr val="333333">
                <a:alpha val="65000"/>
              </a:srgbClr>
            </a:outerShdw>
          </a:effectLst>
        </p:spPr>
      </p:pic>
      <p:sp>
        <p:nvSpPr>
          <p:cNvPr id="11" name="TextBox 10">
            <a:extLst>
              <a:ext uri="{FF2B5EF4-FFF2-40B4-BE49-F238E27FC236}">
                <a16:creationId xmlns:a16="http://schemas.microsoft.com/office/drawing/2014/main" id="{FC4B3E1E-CCA9-46C9-893A-6E6942806B36}"/>
              </a:ext>
            </a:extLst>
          </p:cNvPr>
          <p:cNvSpPr txBox="1"/>
          <p:nvPr/>
        </p:nvSpPr>
        <p:spPr>
          <a:xfrm>
            <a:off x="3028950" y="5660205"/>
            <a:ext cx="5021055" cy="369332"/>
          </a:xfrm>
          <a:prstGeom prst="rect">
            <a:avLst/>
          </a:prstGeom>
          <a:noFill/>
        </p:spPr>
        <p:txBody>
          <a:bodyPr wrap="none" rtlCol="0">
            <a:spAutoFit/>
          </a:bodyPr>
          <a:lstStyle/>
          <a:p>
            <a:r>
              <a:rPr lang="ru-RU" dirty="0"/>
              <a:t>График затраченного времени и кол-ва итераций</a:t>
            </a:r>
          </a:p>
        </p:txBody>
      </p:sp>
      <p:sp>
        <p:nvSpPr>
          <p:cNvPr id="12" name="TextBox 11">
            <a:extLst>
              <a:ext uri="{FF2B5EF4-FFF2-40B4-BE49-F238E27FC236}">
                <a16:creationId xmlns:a16="http://schemas.microsoft.com/office/drawing/2014/main" id="{F3099772-9271-4CC5-BA66-1C1ED39E0F7D}"/>
              </a:ext>
            </a:extLst>
          </p:cNvPr>
          <p:cNvSpPr txBox="1"/>
          <p:nvPr/>
        </p:nvSpPr>
        <p:spPr>
          <a:xfrm>
            <a:off x="9591558" y="3827926"/>
            <a:ext cx="2295238" cy="646331"/>
          </a:xfrm>
          <a:prstGeom prst="rect">
            <a:avLst/>
          </a:prstGeom>
          <a:noFill/>
        </p:spPr>
        <p:txBody>
          <a:bodyPr wrap="square" rtlCol="0">
            <a:spAutoFit/>
          </a:bodyPr>
          <a:lstStyle/>
          <a:p>
            <a:pPr algn="ctr"/>
            <a:r>
              <a:rPr lang="ru-RU" dirty="0"/>
              <a:t>Некоторые значения из таблицы</a:t>
            </a:r>
          </a:p>
        </p:txBody>
      </p:sp>
      <p:graphicFrame>
        <p:nvGraphicFramePr>
          <p:cNvPr id="13" name="Диаграмма 12">
            <a:extLst>
              <a:ext uri="{FF2B5EF4-FFF2-40B4-BE49-F238E27FC236}">
                <a16:creationId xmlns:a16="http://schemas.microsoft.com/office/drawing/2014/main" id="{2CBB3C64-F6DA-4AF4-9EF0-3EDF3272F0A5}"/>
              </a:ext>
            </a:extLst>
          </p:cNvPr>
          <p:cNvGraphicFramePr>
            <a:graphicFrameLocks/>
          </p:cNvGraphicFramePr>
          <p:nvPr>
            <p:extLst>
              <p:ext uri="{D42A27DB-BD31-4B8C-83A1-F6EECF244321}">
                <p14:modId xmlns:p14="http://schemas.microsoft.com/office/powerpoint/2010/main" val="2146432196"/>
              </p:ext>
            </p:extLst>
          </p:nvPr>
        </p:nvGraphicFramePr>
        <p:xfrm>
          <a:off x="1613534" y="1139189"/>
          <a:ext cx="7397115" cy="4451985"/>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19925757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318</TotalTime>
  <Words>980</Words>
  <Application>Microsoft Office PowerPoint</Application>
  <PresentationFormat>Широкоэкранный</PresentationFormat>
  <Paragraphs>91</Paragraphs>
  <Slides>17</Slides>
  <Notes>1</Notes>
  <HiddenSlides>0</HiddenSlides>
  <MMClips>2</MMClips>
  <ScaleCrop>false</ScaleCrop>
  <HeadingPairs>
    <vt:vector size="6" baseType="variant">
      <vt:variant>
        <vt:lpstr>Использованные шрифты</vt:lpstr>
      </vt:variant>
      <vt:variant>
        <vt:i4>5</vt:i4>
      </vt:variant>
      <vt:variant>
        <vt:lpstr>Тема</vt:lpstr>
      </vt:variant>
      <vt:variant>
        <vt:i4>1</vt:i4>
      </vt:variant>
      <vt:variant>
        <vt:lpstr>Заголовки слайдов</vt:lpstr>
      </vt:variant>
      <vt:variant>
        <vt:i4>17</vt:i4>
      </vt:variant>
    </vt:vector>
  </HeadingPairs>
  <TitlesOfParts>
    <vt:vector size="23" baseType="lpstr">
      <vt:lpstr>-apple-system</vt:lpstr>
      <vt:lpstr>Arial</vt:lpstr>
      <vt:lpstr>Calibri</vt:lpstr>
      <vt:lpstr>Calibri Light</vt:lpstr>
      <vt:lpstr>PT Sans</vt:lpstr>
      <vt:lpstr>Тема Office</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Spirit</dc:creator>
  <cp:lastModifiedBy>Spirit</cp:lastModifiedBy>
  <cp:revision>24</cp:revision>
  <dcterms:created xsi:type="dcterms:W3CDTF">2025-01-15T18:41:58Z</dcterms:created>
  <dcterms:modified xsi:type="dcterms:W3CDTF">2025-04-20T16:39:33Z</dcterms:modified>
</cp:coreProperties>
</file>